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08" r:id="rId5"/>
    <p:sldId id="298" r:id="rId6"/>
    <p:sldId id="262" r:id="rId7"/>
    <p:sldId id="263" r:id="rId8"/>
    <p:sldId id="264" r:id="rId9"/>
    <p:sldId id="267" r:id="rId10"/>
    <p:sldId id="274" r:id="rId11"/>
    <p:sldId id="275" r:id="rId12"/>
    <p:sldId id="282" r:id="rId13"/>
    <p:sldId id="306" r:id="rId14"/>
    <p:sldId id="307" r:id="rId15"/>
    <p:sldId id="299" r:id="rId16"/>
    <p:sldId id="301" r:id="rId17"/>
    <p:sldId id="309" r:id="rId18"/>
    <p:sldId id="310" r:id="rId19"/>
    <p:sldId id="311" r:id="rId20"/>
    <p:sldId id="312" r:id="rId21"/>
    <p:sldId id="313" r:id="rId22"/>
    <p:sldId id="297" r:id="rId23"/>
    <p:sldId id="302" r:id="rId24"/>
    <p:sldId id="303" r:id="rId25"/>
    <p:sldId id="304" r:id="rId26"/>
    <p:sldId id="30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42EA"/>
    <a:srgbClr val="17375E"/>
    <a:srgbClr val="CCCCFF"/>
    <a:srgbClr val="333333"/>
    <a:srgbClr val="4F81BD"/>
    <a:srgbClr val="00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71266" autoAdjust="0"/>
  </p:normalViewPr>
  <p:slideViewPr>
    <p:cSldViewPr snapToObjects="1">
      <p:cViewPr varScale="1">
        <p:scale>
          <a:sx n="48" d="100"/>
          <a:sy n="48" d="100"/>
        </p:scale>
        <p:origin x="1792" y="24"/>
      </p:cViewPr>
      <p:guideLst>
        <p:guide orient="horz" pos="1008"/>
        <p:guide pos="21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5A18F-9995-AB49-B076-21FCAD3972F4}" type="datetimeFigureOut">
              <a:rPr lang="en-US" smtClean="0"/>
              <a:t>3/22/2018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3AEA0F-7C0B-6245-B9BD-084922B460BB}" type="slidenum">
              <a:rPr lang="en-US" smtClean="0"/>
              <a:t>‹#›</a:t>
            </a:fld>
            <a:endParaRPr lang="en-US"/>
          </a:p>
        </p:txBody>
      </p:sp>
    </p:spTree>
    <p:extLst>
      <p:ext uri="{BB962C8B-B14F-4D97-AF65-F5344CB8AC3E}">
        <p14:creationId xmlns:p14="http://schemas.microsoft.com/office/powerpoint/2010/main" val="34279518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98BF6-6E48-2E47-9327-5B13EA7D4454}" type="datetimeFigureOut">
              <a:rPr lang="en-US" smtClean="0"/>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7BD68-4FF4-B54A-992E-7FCC1BC3D93D}" type="slidenum">
              <a:rPr lang="en-US" smtClean="0"/>
              <a:t>‹#›</a:t>
            </a:fld>
            <a:endParaRPr lang="en-US"/>
          </a:p>
        </p:txBody>
      </p:sp>
    </p:spTree>
    <p:extLst>
      <p:ext uri="{BB962C8B-B14F-4D97-AF65-F5344CB8AC3E}">
        <p14:creationId xmlns:p14="http://schemas.microsoft.com/office/powerpoint/2010/main" val="39330573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a:t>
            </a:fld>
            <a:endParaRPr lang="en-US"/>
          </a:p>
        </p:txBody>
      </p:sp>
    </p:spTree>
    <p:extLst>
      <p:ext uri="{BB962C8B-B14F-4D97-AF65-F5344CB8AC3E}">
        <p14:creationId xmlns:p14="http://schemas.microsoft.com/office/powerpoint/2010/main" val="409066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10</a:t>
            </a:fld>
            <a:endParaRPr lang="en-US"/>
          </a:p>
        </p:txBody>
      </p:sp>
    </p:spTree>
    <p:extLst>
      <p:ext uri="{BB962C8B-B14F-4D97-AF65-F5344CB8AC3E}">
        <p14:creationId xmlns:p14="http://schemas.microsoft.com/office/powerpoint/2010/main" val="377311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11</a:t>
            </a:fld>
            <a:endParaRPr lang="en-US"/>
          </a:p>
        </p:txBody>
      </p:sp>
    </p:spTree>
    <p:extLst>
      <p:ext uri="{BB962C8B-B14F-4D97-AF65-F5344CB8AC3E}">
        <p14:creationId xmlns:p14="http://schemas.microsoft.com/office/powerpoint/2010/main" val="377311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12</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13</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14</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15</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16</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17</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EB7BD68-4FF4-B54A-992E-7FCC1BC3D93D}" type="slidenum">
              <a:rPr lang="en-US" smtClean="0"/>
              <a:t>18</a:t>
            </a:fld>
            <a:endParaRPr lang="en-US"/>
          </a:p>
        </p:txBody>
      </p:sp>
    </p:spTree>
    <p:extLst>
      <p:ext uri="{BB962C8B-B14F-4D97-AF65-F5344CB8AC3E}">
        <p14:creationId xmlns:p14="http://schemas.microsoft.com/office/powerpoint/2010/main" val="378513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19</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a:t>
            </a:fld>
            <a:endParaRPr lang="en-US"/>
          </a:p>
        </p:txBody>
      </p:sp>
    </p:spTree>
    <p:extLst>
      <p:ext uri="{BB962C8B-B14F-4D97-AF65-F5344CB8AC3E}">
        <p14:creationId xmlns:p14="http://schemas.microsoft.com/office/powerpoint/2010/main" val="17105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20</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21</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22</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23</a:t>
            </a:fld>
            <a:endParaRPr lang="en-US"/>
          </a:p>
        </p:txBody>
      </p:sp>
    </p:spTree>
    <p:extLst>
      <p:ext uri="{BB962C8B-B14F-4D97-AF65-F5344CB8AC3E}">
        <p14:creationId xmlns:p14="http://schemas.microsoft.com/office/powerpoint/2010/main" val="229340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3</a:t>
            </a:fld>
            <a:endParaRPr lang="en-US"/>
          </a:p>
        </p:txBody>
      </p:sp>
    </p:spTree>
    <p:extLst>
      <p:ext uri="{BB962C8B-B14F-4D97-AF65-F5344CB8AC3E}">
        <p14:creationId xmlns:p14="http://schemas.microsoft.com/office/powerpoint/2010/main" val="286698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4</a:t>
            </a:fld>
            <a:endParaRPr lang="en-US"/>
          </a:p>
        </p:txBody>
      </p:sp>
    </p:spTree>
    <p:extLst>
      <p:ext uri="{BB962C8B-B14F-4D97-AF65-F5344CB8AC3E}">
        <p14:creationId xmlns:p14="http://schemas.microsoft.com/office/powerpoint/2010/main" val="392471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5</a:t>
            </a:fld>
            <a:endParaRPr lang="en-US"/>
          </a:p>
        </p:txBody>
      </p:sp>
    </p:spTree>
    <p:extLst>
      <p:ext uri="{BB962C8B-B14F-4D97-AF65-F5344CB8AC3E}">
        <p14:creationId xmlns:p14="http://schemas.microsoft.com/office/powerpoint/2010/main" val="305429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6</a:t>
            </a:fld>
            <a:endParaRPr lang="en-US"/>
          </a:p>
        </p:txBody>
      </p:sp>
    </p:spTree>
    <p:extLst>
      <p:ext uri="{BB962C8B-B14F-4D97-AF65-F5344CB8AC3E}">
        <p14:creationId xmlns:p14="http://schemas.microsoft.com/office/powerpoint/2010/main" val="274377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7</a:t>
            </a:fld>
            <a:endParaRPr lang="en-US"/>
          </a:p>
        </p:txBody>
      </p:sp>
    </p:spTree>
    <p:extLst>
      <p:ext uri="{BB962C8B-B14F-4D97-AF65-F5344CB8AC3E}">
        <p14:creationId xmlns:p14="http://schemas.microsoft.com/office/powerpoint/2010/main" val="5882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8</a:t>
            </a:fld>
            <a:endParaRPr lang="en-US"/>
          </a:p>
        </p:txBody>
      </p:sp>
    </p:spTree>
    <p:extLst>
      <p:ext uri="{BB962C8B-B14F-4D97-AF65-F5344CB8AC3E}">
        <p14:creationId xmlns:p14="http://schemas.microsoft.com/office/powerpoint/2010/main" val="337187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B7BD68-4FF4-B54A-992E-7FCC1BC3D93D}" type="slidenum">
              <a:rPr lang="en-US" smtClean="0"/>
              <a:t>9</a:t>
            </a:fld>
            <a:endParaRPr lang="en-US"/>
          </a:p>
        </p:txBody>
      </p:sp>
    </p:spTree>
    <p:extLst>
      <p:ext uri="{BB962C8B-B14F-4D97-AF65-F5344CB8AC3E}">
        <p14:creationId xmlns:p14="http://schemas.microsoft.com/office/powerpoint/2010/main" val="377311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588BA3"/>
        </a:solidFill>
        <a:effectLst/>
      </p:bgPr>
    </p:bg>
    <p:spTree>
      <p:nvGrpSpPr>
        <p:cNvPr id="1" name=""/>
        <p:cNvGrpSpPr/>
        <p:nvPr/>
      </p:nvGrpSpPr>
      <p:grpSpPr>
        <a:xfrm>
          <a:off x="0" y="0"/>
          <a:ext cx="0" cy="0"/>
          <a:chOff x="0" y="0"/>
          <a:chExt cx="0" cy="0"/>
        </a:xfrm>
      </p:grpSpPr>
      <p:grpSp>
        <p:nvGrpSpPr>
          <p:cNvPr id="3" name="Group 12"/>
          <p:cNvGrpSpPr/>
          <p:nvPr userDrawn="1"/>
        </p:nvGrpSpPr>
        <p:grpSpPr>
          <a:xfrm>
            <a:off x="0" y="922020"/>
            <a:ext cx="9144000" cy="1249680"/>
            <a:chOff x="0" y="927771"/>
            <a:chExt cx="9144000" cy="124968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27771"/>
              <a:ext cx="1828800" cy="12496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828800" y="927771"/>
              <a:ext cx="1828800" cy="124968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57600" y="927771"/>
              <a:ext cx="1828800" cy="124968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486400" y="927771"/>
              <a:ext cx="1828800" cy="1249680"/>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15200" y="927771"/>
              <a:ext cx="1828800" cy="1249680"/>
            </a:xfrm>
            <a:prstGeom prst="rect">
              <a:avLst/>
            </a:prstGeom>
          </p:spPr>
        </p:pic>
      </p:grpSp>
      <p:pic>
        <p:nvPicPr>
          <p:cNvPr id="7" name="Picture 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3444240"/>
            <a:ext cx="9144000" cy="3413760"/>
          </a:xfrm>
          <a:prstGeom prst="rect">
            <a:avLst/>
          </a:prstGeom>
        </p:spPr>
      </p:pic>
      <p:sp>
        <p:nvSpPr>
          <p:cNvPr id="2" name="Title 1"/>
          <p:cNvSpPr>
            <a:spLocks noGrp="1"/>
          </p:cNvSpPr>
          <p:nvPr>
            <p:ph type="ctrTitle"/>
          </p:nvPr>
        </p:nvSpPr>
        <p:spPr>
          <a:xfrm>
            <a:off x="3657600" y="2171699"/>
            <a:ext cx="5486400" cy="1257301"/>
          </a:xfrm>
        </p:spPr>
        <p:txBody>
          <a:bodyPr lIns="0" tIns="0" rIns="0" bIns="0" anchor="ctr" anchorCtr="0">
            <a:noAutofit/>
          </a:bodyPr>
          <a:lstStyle>
            <a:lvl1pPr algn="l">
              <a:lnSpc>
                <a:spcPts val="2400"/>
              </a:lnSpc>
              <a:spcAft>
                <a:spcPts val="900"/>
              </a:spcAft>
              <a:defRPr sz="2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5173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04" userDrawn="1">
          <p15:clr>
            <a:srgbClr val="FBAE40"/>
          </p15:clr>
        </p15:guide>
        <p15:guide id="3" orient="horz" pos="1368" userDrawn="1">
          <p15:clr>
            <a:srgbClr val="FBAE40"/>
          </p15:clr>
        </p15:guide>
        <p15:guide id="4" pos="1152" userDrawn="1">
          <p15:clr>
            <a:srgbClr val="FBAE40"/>
          </p15:clr>
        </p15:guide>
        <p15:guide id="5" pos="3456" userDrawn="1">
          <p15:clr>
            <a:srgbClr val="FBAE40"/>
          </p15:clr>
        </p15:guide>
        <p15:guide id="6"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Mid-Atlantic Regional Ocean Action Plan    |</a:t>
            </a:r>
          </a:p>
        </p:txBody>
      </p:sp>
      <p:sp>
        <p:nvSpPr>
          <p:cNvPr id="6" name="Slide Number Placeholder 5"/>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Mid-Atlantic Regional Ocean Action Plan    |</a:t>
            </a:r>
          </a:p>
        </p:txBody>
      </p:sp>
      <p:sp>
        <p:nvSpPr>
          <p:cNvPr id="9" name="Slide Number Placeholder 8"/>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Mid-Atlantic Regional Ocean Action Plan    |</a:t>
            </a:r>
          </a:p>
        </p:txBody>
      </p:sp>
      <p:sp>
        <p:nvSpPr>
          <p:cNvPr id="5" name="Slide Number Placeholder 4"/>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Mid-Atlantic Regional Ocean Action Plan    |</a:t>
            </a:r>
          </a:p>
        </p:txBody>
      </p:sp>
      <p:sp>
        <p:nvSpPr>
          <p:cNvPr id="4" name="Slide Number Placeholder 3"/>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Mid-Atlantic Regional Ocean Action Plan    |</a:t>
            </a:r>
          </a:p>
        </p:txBody>
      </p:sp>
      <p:sp>
        <p:nvSpPr>
          <p:cNvPr id="7" name="Slide Number Placeholder 6"/>
          <p:cNvSpPr>
            <a:spLocks noGrp="1"/>
          </p:cNvSpPr>
          <p:nvPr>
            <p:ph type="sldNum" sz="quarter" idx="12"/>
          </p:nvPr>
        </p:nvSpPr>
        <p:spPr/>
        <p:txBody>
          <a:bodyPr/>
          <a:lstStyle/>
          <a:p>
            <a:fld id="{A4402356-9FE0-314C-A65B-EA039A979C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0" y="274638"/>
            <a:ext cx="5360218"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352800" y="1600200"/>
            <a:ext cx="5360218"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52800" y="6356350"/>
            <a:ext cx="4996425" cy="365125"/>
          </a:xfrm>
          <a:prstGeom prst="rect">
            <a:avLst/>
          </a:prstGeom>
        </p:spPr>
        <p:txBody>
          <a:bodyPr vert="horz" lIns="0" tIns="0" rIns="91440" bIns="0" rtlCol="0" anchor="ctr"/>
          <a:lstStyle>
            <a:lvl1pPr algn="ctr">
              <a:defRPr sz="1000">
                <a:solidFill>
                  <a:schemeClr val="bg1">
                    <a:lumMod val="65000"/>
                  </a:schemeClr>
                </a:solidFill>
                <a:latin typeface="Avenir Book"/>
                <a:cs typeface="Avenir Book"/>
              </a:defRPr>
            </a:lvl1pPr>
          </a:lstStyle>
          <a:p>
            <a:pPr algn="r"/>
            <a:r>
              <a:rPr lang="en-US" dirty="0"/>
              <a:t>Mid-Atlantic Regional Ocean Action Plan    |</a:t>
            </a:r>
          </a:p>
        </p:txBody>
      </p:sp>
      <p:sp>
        <p:nvSpPr>
          <p:cNvPr id="6" name="Slide Number Placeholder 5"/>
          <p:cNvSpPr>
            <a:spLocks noGrp="1"/>
          </p:cNvSpPr>
          <p:nvPr>
            <p:ph type="sldNum" sz="quarter" idx="4"/>
          </p:nvPr>
        </p:nvSpPr>
        <p:spPr>
          <a:xfrm>
            <a:off x="8349226" y="6356350"/>
            <a:ext cx="460477" cy="365125"/>
          </a:xfrm>
          <a:prstGeom prst="rect">
            <a:avLst/>
          </a:prstGeom>
        </p:spPr>
        <p:txBody>
          <a:bodyPr vert="horz" lIns="91440" tIns="0" rIns="0" bIns="0" rtlCol="0" anchor="ctr"/>
          <a:lstStyle>
            <a:lvl1pPr algn="l">
              <a:defRPr sz="1000">
                <a:solidFill>
                  <a:schemeClr val="bg1">
                    <a:lumMod val="65000"/>
                  </a:schemeClr>
                </a:solidFill>
                <a:latin typeface="Avenir Book"/>
                <a:cs typeface="Avenir Book"/>
              </a:defRPr>
            </a:lvl1pPr>
          </a:lstStyle>
          <a:p>
            <a:fld id="{A4402356-9FE0-314C-A65B-EA039A979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457200" rtl="0" eaLnBrk="1" latinLnBrk="0" hangingPunct="1">
        <a:lnSpc>
          <a:spcPts val="3600"/>
        </a:lnSpc>
        <a:spcBef>
          <a:spcPct val="0"/>
        </a:spcBef>
        <a:buNone/>
        <a:defRPr sz="3000" kern="1200">
          <a:solidFill>
            <a:schemeClr val="accent1">
              <a:lumMod val="75000"/>
            </a:schemeClr>
          </a:solidFill>
          <a:latin typeface="Avenir Medium"/>
          <a:ea typeface="+mj-ea"/>
          <a:cs typeface="Avenir Medium"/>
        </a:defRPr>
      </a:lvl1pPr>
    </p:titleStyle>
    <p:body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ortal.midatlanticocean.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icole.rodi@state.de.u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MidAtlanticRPB@boem.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p:nvPr>
        </p:nvSpPr>
        <p:spPr>
          <a:xfrm>
            <a:off x="0" y="609600"/>
            <a:ext cx="9144000" cy="1219200"/>
          </a:xfrm>
        </p:spPr>
        <p:txBody>
          <a:bodyPr lIns="0" tIns="0" rIns="0" bIns="0" anchor="ctr" anchorCtr="0">
            <a:noAutofit/>
          </a:bodyPr>
          <a:lstStyle/>
          <a:p>
            <a:pPr algn="ctr">
              <a:lnSpc>
                <a:spcPct val="100000"/>
              </a:lnSpc>
              <a:spcBef>
                <a:spcPts val="1200"/>
              </a:spcBef>
              <a:spcAft>
                <a:spcPts val="0"/>
              </a:spcAft>
            </a:pPr>
            <a:r>
              <a:rPr lang="en-US" sz="4000" b="1" dirty="0">
                <a:solidFill>
                  <a:srgbClr val="17375E"/>
                </a:solidFill>
                <a:effectLst>
                  <a:outerShdw blurRad="38100" dist="38100" dir="2700000" algn="tl">
                    <a:srgbClr val="000000">
                      <a:alpha val="43137"/>
                    </a:srgbClr>
                  </a:outerShdw>
                </a:effectLst>
              </a:rPr>
              <a:t>Mid-Atlantic Non-Consumptive</a:t>
            </a:r>
            <a:br>
              <a:rPr lang="en-US" sz="4000" b="1" dirty="0">
                <a:solidFill>
                  <a:srgbClr val="17375E"/>
                </a:solidFill>
                <a:effectLst>
                  <a:outerShdw blurRad="38100" dist="38100" dir="2700000" algn="tl">
                    <a:srgbClr val="000000">
                      <a:alpha val="43137"/>
                    </a:srgbClr>
                  </a:outerShdw>
                </a:effectLst>
              </a:rPr>
            </a:br>
            <a:r>
              <a:rPr lang="en-US" sz="4000" b="1" dirty="0">
                <a:solidFill>
                  <a:srgbClr val="17375E"/>
                </a:solidFill>
                <a:effectLst>
                  <a:outerShdw blurRad="38100" dist="38100" dir="2700000" algn="tl">
                    <a:srgbClr val="000000">
                      <a:alpha val="43137"/>
                    </a:srgbClr>
                  </a:outerShdw>
                </a:effectLst>
              </a:rPr>
              <a:t>Recreation Workshop</a:t>
            </a:r>
            <a:endParaRPr lang="en-US" sz="4000" dirty="0">
              <a:solidFill>
                <a:srgbClr val="17375E"/>
              </a:solidFill>
              <a:effectLst>
                <a:outerShdw blurRad="38100" dist="38100" dir="2700000" algn="tl">
                  <a:srgbClr val="000000">
                    <a:alpha val="43137"/>
                  </a:srgbClr>
                </a:outerShdw>
              </a:effectLst>
            </a:endParaRPr>
          </a:p>
        </p:txBody>
      </p:sp>
      <p:sp>
        <p:nvSpPr>
          <p:cNvPr id="5" name="TextBox 4"/>
          <p:cNvSpPr txBox="1"/>
          <p:nvPr/>
        </p:nvSpPr>
        <p:spPr>
          <a:xfrm>
            <a:off x="1565727" y="5029200"/>
            <a:ext cx="6012543" cy="914400"/>
          </a:xfrm>
          <a:prstGeom prst="rect">
            <a:avLst/>
          </a:prstGeom>
          <a:noFill/>
        </p:spPr>
        <p:txBody>
          <a:bodyPr wrap="square" lIns="0" tIns="0" rIns="0" bIns="0" rtlCol="0" anchor="ctr" anchorCtr="0">
            <a:noAutofit/>
          </a:bodyPr>
          <a:lstStyle/>
          <a:p>
            <a:pPr algn="ctr"/>
            <a:r>
              <a:rPr lang="en-US" sz="3200" b="1" dirty="0">
                <a:solidFill>
                  <a:srgbClr val="17375E"/>
                </a:solidFill>
                <a:effectLst>
                  <a:outerShdw blurRad="38100" dist="38100" dir="2700000" algn="tl">
                    <a:srgbClr val="000000">
                      <a:alpha val="43137"/>
                    </a:srgbClr>
                  </a:outerShdw>
                </a:effectLst>
                <a:latin typeface="Avenir Book"/>
                <a:cs typeface="Avenir Book"/>
              </a:rPr>
              <a:t>South Coastal Library</a:t>
            </a:r>
          </a:p>
          <a:p>
            <a:pPr algn="ctr"/>
            <a:r>
              <a:rPr lang="en-US" sz="3200" b="1" dirty="0">
                <a:solidFill>
                  <a:srgbClr val="17375E"/>
                </a:solidFill>
                <a:effectLst>
                  <a:outerShdw blurRad="38100" dist="38100" dir="2700000" algn="tl">
                    <a:srgbClr val="000000">
                      <a:alpha val="43137"/>
                    </a:srgbClr>
                  </a:outerShdw>
                </a:effectLst>
                <a:latin typeface="Avenir Book"/>
                <a:cs typeface="Avenir Book"/>
              </a:rPr>
              <a:t>Bethany Beach, DE</a:t>
            </a:r>
            <a:br>
              <a:rPr lang="en-US" sz="3200" b="1" dirty="0">
                <a:solidFill>
                  <a:srgbClr val="17375E"/>
                </a:solidFill>
                <a:effectLst>
                  <a:outerShdw blurRad="38100" dist="38100" dir="2700000" algn="tl">
                    <a:srgbClr val="000000">
                      <a:alpha val="43137"/>
                    </a:srgbClr>
                  </a:outerShdw>
                </a:effectLst>
                <a:latin typeface="Avenir Book"/>
                <a:cs typeface="Avenir Book"/>
              </a:rPr>
            </a:br>
            <a:r>
              <a:rPr lang="en-US" sz="3200" b="1" dirty="0">
                <a:solidFill>
                  <a:srgbClr val="17375E"/>
                </a:solidFill>
                <a:effectLst>
                  <a:outerShdw blurRad="38100" dist="38100" dir="2700000" algn="tl">
                    <a:srgbClr val="000000">
                      <a:alpha val="43137"/>
                    </a:srgbClr>
                  </a:outerShdw>
                </a:effectLst>
                <a:latin typeface="Avenir Book"/>
                <a:cs typeface="Avenir Book"/>
              </a:rPr>
              <a:t>October 5, 2017</a:t>
            </a:r>
          </a:p>
        </p:txBody>
      </p:sp>
    </p:spTree>
    <p:extLst>
      <p:ext uri="{BB962C8B-B14F-4D97-AF65-F5344CB8AC3E}">
        <p14:creationId xmlns:p14="http://schemas.microsoft.com/office/powerpoint/2010/main" val="12507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143000"/>
          </a:xfrm>
        </p:spPr>
        <p:txBody>
          <a:bodyPr/>
          <a:lstStyle/>
          <a:p>
            <a:r>
              <a:rPr lang="en-US" dirty="0"/>
              <a:t>Non-Consumptive Recreation Action Steps </a:t>
            </a:r>
          </a:p>
        </p:txBody>
      </p:sp>
      <p:sp>
        <p:nvSpPr>
          <p:cNvPr id="3" name="Content Placeholder 2"/>
          <p:cNvSpPr>
            <a:spLocks noGrp="1"/>
          </p:cNvSpPr>
          <p:nvPr>
            <p:ph idx="1"/>
          </p:nvPr>
        </p:nvSpPr>
        <p:spPr>
          <a:xfrm>
            <a:off x="341084" y="1417638"/>
            <a:ext cx="8650515" cy="5031467"/>
          </a:xfrm>
        </p:spPr>
        <p:txBody>
          <a:bodyPr>
            <a:normAutofit fontScale="70000" lnSpcReduction="20000"/>
          </a:bodyPr>
          <a:lstStyle/>
          <a:p>
            <a:pPr marL="0" indent="0">
              <a:buNone/>
            </a:pPr>
            <a:r>
              <a:rPr lang="en-US" sz="3200" dirty="0">
                <a:solidFill>
                  <a:srgbClr val="000000"/>
                </a:solidFill>
              </a:rPr>
              <a:t>A. Define, in collaboration with stakeholders, what it would mean for ocean and coastal uses and areas to be considered important for </a:t>
            </a:r>
            <a:r>
              <a:rPr lang="en-US" sz="3200" dirty="0" err="1">
                <a:solidFill>
                  <a:srgbClr val="000000"/>
                </a:solidFill>
              </a:rPr>
              <a:t>nonconsumptive</a:t>
            </a:r>
            <a:r>
              <a:rPr lang="en-US" sz="3200" dirty="0">
                <a:solidFill>
                  <a:srgbClr val="000000"/>
                </a:solidFill>
              </a:rPr>
              <a:t> recreation. A variety of factors may be considered (e.g., intensity of use, contributions to local economies, maintaining dark skies and natural sounds). Complete identification and mapping of such areas and put them on the Data Portal. (short-term and ongoing) </a:t>
            </a:r>
          </a:p>
          <a:p>
            <a:endParaRPr lang="en-US" sz="3200" dirty="0">
              <a:solidFill>
                <a:srgbClr val="000000"/>
              </a:solidFill>
            </a:endParaRPr>
          </a:p>
          <a:p>
            <a:pPr marL="0" indent="0">
              <a:buNone/>
            </a:pPr>
            <a:r>
              <a:rPr lang="en-US" sz="3200" dirty="0">
                <a:solidFill>
                  <a:srgbClr val="000000"/>
                </a:solidFill>
              </a:rPr>
              <a:t>B. Identify and assess potential impacts and use conflicts to important non-consumptive recreational uses from other human uses, as well as potential impacts and conflicts between non-consumptive recreational uses and marine and coastal resources. (short-term and ongoing) </a:t>
            </a:r>
          </a:p>
          <a:p>
            <a:pPr marL="0" indent="0">
              <a:buNone/>
            </a:pPr>
            <a:endParaRPr lang="en-US" sz="3200" dirty="0">
              <a:solidFill>
                <a:srgbClr val="000000"/>
              </a:solidFill>
            </a:endParaRPr>
          </a:p>
          <a:p>
            <a:pPr marL="0" indent="0">
              <a:buNone/>
            </a:pPr>
            <a:r>
              <a:rPr lang="en-US" sz="3200" dirty="0">
                <a:solidFill>
                  <a:srgbClr val="000000"/>
                </a:solidFill>
              </a:rPr>
              <a:t>F. Develop and publicly post report(s) for Federal agencies, States, Tribes, and the RPB on potential improvements to practices and processes as determined necessary, feasible, and appropriate. (short-term and ongoing)</a:t>
            </a:r>
          </a:p>
          <a:p>
            <a:endParaRPr lang="en-US" sz="1400" dirty="0"/>
          </a:p>
          <a:p>
            <a:pPr marL="0" indent="0">
              <a:lnSpc>
                <a:spcPts val="1700"/>
              </a:lnSpc>
              <a:buNone/>
            </a:pPr>
            <a:endParaRPr lang="en-US" sz="1400" dirty="0">
              <a:solidFill>
                <a:srgbClr val="000000"/>
              </a:solidFill>
            </a:endParaRPr>
          </a:p>
        </p:txBody>
      </p:sp>
    </p:spTree>
    <p:extLst>
      <p:ext uri="{BB962C8B-B14F-4D97-AF65-F5344CB8AC3E}">
        <p14:creationId xmlns:p14="http://schemas.microsoft.com/office/powerpoint/2010/main" val="37573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143000"/>
          </a:xfrm>
        </p:spPr>
        <p:txBody>
          <a:bodyPr/>
          <a:lstStyle/>
          <a:p>
            <a:r>
              <a:rPr lang="en-US" dirty="0"/>
              <a:t>Non-Consumptive Recreation Action Steps </a:t>
            </a:r>
          </a:p>
        </p:txBody>
      </p:sp>
      <p:sp>
        <p:nvSpPr>
          <p:cNvPr id="4" name="Content Placeholder 3"/>
          <p:cNvSpPr>
            <a:spLocks noGrp="1"/>
          </p:cNvSpPr>
          <p:nvPr>
            <p:ph idx="1"/>
          </p:nvPr>
        </p:nvSpPr>
        <p:spPr>
          <a:xfrm>
            <a:off x="381000" y="1417638"/>
            <a:ext cx="8332018" cy="4708525"/>
          </a:xfrm>
        </p:spPr>
        <p:txBody>
          <a:bodyPr/>
          <a:lstStyle/>
          <a:p>
            <a:pPr marL="0" indent="0">
              <a:buNone/>
            </a:pPr>
            <a:r>
              <a:rPr lang="en-US" dirty="0">
                <a:solidFill>
                  <a:srgbClr val="000000"/>
                </a:solidFill>
              </a:rPr>
              <a:t>C</a:t>
            </a:r>
            <a:r>
              <a:rPr lang="en-US" sz="2000" dirty="0">
                <a:solidFill>
                  <a:srgbClr val="000000"/>
                </a:solidFill>
              </a:rPr>
              <a:t>. Work with USFWS to develop and disseminate guidance for recreational users on best practices that reduce potential impacts between recreational activities and marine and coastal wildlife. (short-term and ongoing) </a:t>
            </a:r>
          </a:p>
          <a:p>
            <a:pPr marL="0" indent="0">
              <a:buNone/>
            </a:pPr>
            <a:endParaRPr lang="en-US" sz="2000" dirty="0">
              <a:solidFill>
                <a:srgbClr val="000000"/>
              </a:solidFill>
            </a:endParaRPr>
          </a:p>
          <a:p>
            <a:pPr marL="0" indent="0">
              <a:buNone/>
            </a:pPr>
            <a:r>
              <a:rPr lang="en-US" sz="2000" dirty="0">
                <a:solidFill>
                  <a:srgbClr val="000000"/>
                </a:solidFill>
              </a:rPr>
              <a:t>D. Identify, catalogue, and highlight potential improvements to current Federal, State, and Tribal authorities, standards, and processes for maintaining non-consumptive recreational uses. (short-term) </a:t>
            </a:r>
          </a:p>
          <a:p>
            <a:pPr marL="0" indent="0">
              <a:buNone/>
            </a:pPr>
            <a:endParaRPr lang="en-US" sz="2000" dirty="0">
              <a:solidFill>
                <a:srgbClr val="000000"/>
              </a:solidFill>
            </a:endParaRPr>
          </a:p>
          <a:p>
            <a:pPr marL="0" indent="0">
              <a:buNone/>
            </a:pPr>
            <a:r>
              <a:rPr lang="en-US" sz="2000" dirty="0">
                <a:solidFill>
                  <a:srgbClr val="000000"/>
                </a:solidFill>
              </a:rPr>
              <a:t>E. Convene stakeholders, the public, and RPB entities throughout the region to review findings and improve communication to increase understanding of recreational uses with and between agencies, stakeholders, and the public. (short-term and ongoing) </a:t>
            </a:r>
          </a:p>
          <a:p>
            <a:endParaRPr lang="en-US" dirty="0"/>
          </a:p>
        </p:txBody>
      </p:sp>
    </p:spTree>
    <p:extLst>
      <p:ext uri="{BB962C8B-B14F-4D97-AF65-F5344CB8AC3E}">
        <p14:creationId xmlns:p14="http://schemas.microsoft.com/office/powerpoint/2010/main" val="377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17523"/>
            <a:ext cx="4038600" cy="4525963"/>
          </a:xfrm>
        </p:spPr>
        <p:txBody>
          <a:bodyPr vert="horz" lIns="0" tIns="0" rIns="0" bIns="0" rtlCol="0">
            <a:normAutofit/>
          </a:bodyPr>
          <a:lstStyle/>
          <a:p>
            <a:pPr>
              <a:lnSpc>
                <a:spcPts val="1700"/>
              </a:lnSpc>
            </a:pPr>
            <a:r>
              <a:rPr lang="en-US" dirty="0">
                <a:solidFill>
                  <a:srgbClr val="000000"/>
                </a:solidFill>
              </a:rPr>
              <a:t>A key resource informing ocean planning </a:t>
            </a:r>
          </a:p>
          <a:p>
            <a:pPr>
              <a:lnSpc>
                <a:spcPts val="1700"/>
              </a:lnSpc>
            </a:pPr>
            <a:r>
              <a:rPr lang="en-US" dirty="0">
                <a:solidFill>
                  <a:srgbClr val="000000"/>
                </a:solidFill>
              </a:rPr>
              <a:t>A central, publicly accessible location for interactive ocean mapping and information </a:t>
            </a:r>
          </a:p>
          <a:p>
            <a:pPr>
              <a:lnSpc>
                <a:spcPts val="1700"/>
              </a:lnSpc>
            </a:pPr>
            <a:r>
              <a:rPr lang="en-US" dirty="0">
                <a:solidFill>
                  <a:srgbClr val="000000"/>
                </a:solidFill>
              </a:rPr>
              <a:t>A tool for Federal, State, Tribal, and local decision makers, as well as the general public to visualize and analyze ocean resources and human use information</a:t>
            </a:r>
          </a:p>
          <a:p>
            <a:pPr>
              <a:lnSpc>
                <a:spcPts val="1700"/>
              </a:lnSpc>
            </a:pPr>
            <a:r>
              <a:rPr lang="en-US" dirty="0">
                <a:solidFill>
                  <a:srgbClr val="000000"/>
                </a:solidFill>
              </a:rPr>
              <a:t>It can be accessed here:  </a:t>
            </a:r>
            <a:r>
              <a:rPr lang="en-US" dirty="0">
                <a:hlinkClick r:id="rId3"/>
              </a:rPr>
              <a:t>http://portal.midatlanticocean.org</a:t>
            </a:r>
            <a:endParaRPr lang="en-US" dirty="0"/>
          </a:p>
          <a:p>
            <a:pPr>
              <a:lnSpc>
                <a:spcPts val="1700"/>
              </a:lnSpc>
            </a:pPr>
            <a:r>
              <a:rPr lang="en-US" dirty="0">
                <a:solidFill>
                  <a:srgbClr val="000000"/>
                </a:solidFill>
              </a:rPr>
              <a:t>Past workshops with participatory GIS and online surveys have populated the Portal with data and information about recreational uses </a:t>
            </a:r>
          </a:p>
        </p:txBody>
      </p:sp>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Recreation Information on the Data Portal</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2" name="TextBox 1"/>
          <p:cNvSpPr txBox="1"/>
          <p:nvPr/>
        </p:nvSpPr>
        <p:spPr>
          <a:xfrm>
            <a:off x="57108" y="1292423"/>
            <a:ext cx="4895892" cy="615553"/>
          </a:xfrm>
          <a:prstGeom prst="rect">
            <a:avLst/>
          </a:prstGeom>
          <a:noFill/>
        </p:spPr>
        <p:txBody>
          <a:bodyPr wrap="none" rtlCol="0">
            <a:spAutoFit/>
          </a:bodyPr>
          <a:lstStyle/>
          <a:p>
            <a:r>
              <a:rPr lang="en-US" sz="1600" dirty="0">
                <a:solidFill>
                  <a:srgbClr val="000000"/>
                </a:solidFill>
                <a:latin typeface="Avenir Book"/>
                <a:cs typeface="Avenir Book"/>
              </a:rPr>
              <a:t>The Mid-Atlantic Ocean Data Portal (Data Portal) is:</a:t>
            </a:r>
          </a:p>
          <a:p>
            <a:endParaRPr lang="en-US" dirty="0"/>
          </a:p>
        </p:txBody>
      </p:sp>
      <p:pic>
        <p:nvPicPr>
          <p:cNvPr id="11" name="Picture 10" descr="25_home page_RGB.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67534" y="1600200"/>
            <a:ext cx="4108050" cy="2480462"/>
          </a:xfrm>
          <a:prstGeom prst="rect">
            <a:avLst/>
          </a:prstGeom>
        </p:spPr>
      </p:pic>
    </p:spTree>
    <p:extLst>
      <p:ext uri="{BB962C8B-B14F-4D97-AF65-F5344CB8AC3E}">
        <p14:creationId xmlns:p14="http://schemas.microsoft.com/office/powerpoint/2010/main" val="329847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Tonight’s Workshop Objectives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228600" y="1436914"/>
            <a:ext cx="8763000" cy="5262979"/>
          </a:xfrm>
          <a:prstGeom prst="rect">
            <a:avLst/>
          </a:prstGeom>
          <a:noFill/>
        </p:spPr>
        <p:txBody>
          <a:bodyPr wrap="square" rtlCol="0">
            <a:spAutoFit/>
          </a:bodyPr>
          <a:lstStyle/>
          <a:p>
            <a:pPr marL="342900" lvl="0" indent="-342900">
              <a:buAutoNum type="arabicPeriod"/>
            </a:pPr>
            <a:r>
              <a:rPr lang="en-US" sz="2000" dirty="0">
                <a:latin typeface="Avenir Book"/>
                <a:cs typeface="Avenir Book"/>
              </a:rPr>
              <a:t>To enhance long-term relationships with recreational users by creating an opportunity for engagement with decision makers to increase understanding of recreational uses;</a:t>
            </a:r>
          </a:p>
          <a:p>
            <a:pPr lvl="0"/>
            <a:endParaRPr lang="en-US" sz="2000" dirty="0">
              <a:latin typeface="Avenir Book"/>
              <a:cs typeface="Avenir Book"/>
            </a:endParaRPr>
          </a:p>
          <a:p>
            <a:pPr marL="342900" lvl="0" indent="-342900">
              <a:buAutoNum type="arabicPeriod" startAt="2"/>
            </a:pPr>
            <a:r>
              <a:rPr lang="en-US" sz="2000" dirty="0">
                <a:latin typeface="Avenir Book"/>
                <a:cs typeface="Avenir Book"/>
              </a:rPr>
              <a:t>To begin to define what it would mean for ocean and coastal uses and areas to be considered important for non-consumptive recreation;</a:t>
            </a:r>
          </a:p>
          <a:p>
            <a:pPr marL="342900" lvl="0" indent="-342900">
              <a:buAutoNum type="arabicPeriod" startAt="2"/>
            </a:pPr>
            <a:endParaRPr lang="en-US" sz="2000" dirty="0">
              <a:latin typeface="Avenir Book"/>
              <a:cs typeface="Avenir Book"/>
            </a:endParaRPr>
          </a:p>
          <a:p>
            <a:pPr marL="342900" lvl="0" indent="-342900">
              <a:buAutoNum type="arabicPeriod" startAt="3"/>
            </a:pPr>
            <a:r>
              <a:rPr lang="en-US" sz="2000" dirty="0">
                <a:latin typeface="Avenir Book"/>
                <a:cs typeface="Avenir Book"/>
              </a:rPr>
              <a:t>To solicit ideas for a process to identify and assess potential impacts and use conflicts to important non-consumptive recreational uses from other human uses, as well as potential impacts and conflicts between non-consumptive recreational uses and marine and coastal resources; and</a:t>
            </a:r>
          </a:p>
          <a:p>
            <a:pPr marL="342900" lvl="0" indent="-342900">
              <a:buAutoNum type="arabicPeriod" startAt="3"/>
            </a:pPr>
            <a:endParaRPr lang="en-US" sz="2000" dirty="0">
              <a:latin typeface="Avenir Book"/>
              <a:cs typeface="Avenir Book"/>
            </a:endParaRPr>
          </a:p>
          <a:p>
            <a:pPr marL="342900" lvl="0" indent="-342900">
              <a:buAutoNum type="arabicPeriod" startAt="4"/>
            </a:pPr>
            <a:r>
              <a:rPr lang="en-US" sz="2000" dirty="0">
                <a:latin typeface="Avenir Book"/>
                <a:cs typeface="Avenir Book"/>
              </a:rPr>
              <a:t>To explore ideas for effective two-way engagement processes to share information with and solicit input from ocean recreation users. </a:t>
            </a:r>
          </a:p>
          <a:p>
            <a:pPr lvl="0"/>
            <a:endParaRPr lang="en-US" sz="2000" dirty="0"/>
          </a:p>
          <a:p>
            <a:endParaRPr lang="en-US" dirty="0"/>
          </a:p>
          <a:p>
            <a:endParaRPr lang="en-US" dirty="0"/>
          </a:p>
        </p:txBody>
      </p:sp>
    </p:spTree>
    <p:extLst>
      <p:ext uri="{BB962C8B-B14F-4D97-AF65-F5344CB8AC3E}">
        <p14:creationId xmlns:p14="http://schemas.microsoft.com/office/powerpoint/2010/main" val="15622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457200" y="1292423"/>
            <a:ext cx="8444452" cy="1107996"/>
          </a:xfrm>
          <a:prstGeom prst="rect">
            <a:avLst/>
          </a:prstGeom>
          <a:noFill/>
        </p:spPr>
        <p:txBody>
          <a:bodyPr wrap="none" rtlCol="0">
            <a:spAutoFit/>
          </a:bodyPr>
          <a:lstStyle/>
          <a:p>
            <a:r>
              <a:rPr lang="en-US" sz="1600" i="1" dirty="0">
                <a:solidFill>
                  <a:srgbClr val="000000"/>
                </a:solidFill>
                <a:latin typeface="Avenir Book"/>
                <a:cs typeface="Avenir Book"/>
              </a:rPr>
              <a:t>Survey was available for public response from July 5, 2017 through to September 5, 2017.</a:t>
            </a:r>
          </a:p>
          <a:p>
            <a:r>
              <a:rPr lang="en-US" sz="1600" i="1" dirty="0">
                <a:solidFill>
                  <a:srgbClr val="000000"/>
                </a:solidFill>
                <a:latin typeface="Avenir Book"/>
                <a:cs typeface="Avenir Book"/>
              </a:rPr>
              <a:t>A total of 1,000 responses were received (962 full, 38 partial) </a:t>
            </a:r>
          </a:p>
          <a:p>
            <a:r>
              <a:rPr lang="en-US" sz="1600" i="1" dirty="0">
                <a:solidFill>
                  <a:srgbClr val="000000"/>
                </a:solidFill>
                <a:latin typeface="Avenir Book"/>
                <a:cs typeface="Avenir Book"/>
              </a:rPr>
              <a:t>(Responses received- Delaware- 39; Maryland- 60)</a:t>
            </a:r>
          </a:p>
          <a:p>
            <a:endParaRPr lang="en-US" dirty="0"/>
          </a:p>
        </p:txBody>
      </p:sp>
      <p:sp>
        <p:nvSpPr>
          <p:cNvPr id="4" name="Object 1"/>
          <p:cNvSpPr txBox="1"/>
          <p:nvPr/>
        </p:nvSpPr>
        <p:spPr>
          <a:xfrm>
            <a:off x="424543" y="2158254"/>
            <a:ext cx="8229600" cy="369332"/>
          </a:xfrm>
          <a:prstGeom prst="rect">
            <a:avLst/>
          </a:prstGeom>
          <a:noFill/>
        </p:spPr>
        <p:txBody>
          <a:bodyPr wrap="square" rtlCol="0"/>
          <a:lstStyle/>
          <a:p>
            <a:r>
              <a:rPr lang="en-US" sz="2200" dirty="0"/>
              <a:t>	How did you hear about this study? (Check all that apply)</a:t>
            </a:r>
          </a:p>
        </p:txBody>
      </p:sp>
      <p:pic>
        <p:nvPicPr>
          <p:cNvPr id="5" name="Object 2"/>
          <p:cNvPicPr>
            <a:picLocks noChangeAspect="1"/>
          </p:cNvPicPr>
          <p:nvPr/>
        </p:nvPicPr>
        <p:blipFill>
          <a:blip r:embed="rId3" cstate="print"/>
          <a:stretch>
            <a:fillRect/>
          </a:stretch>
        </p:blipFill>
        <p:spPr>
          <a:xfrm>
            <a:off x="4666977" y="2667000"/>
            <a:ext cx="4511040" cy="28194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31772296"/>
              </p:ext>
            </p:extLst>
          </p:nvPr>
        </p:nvGraphicFramePr>
        <p:xfrm>
          <a:off x="0" y="2667000"/>
          <a:ext cx="4631657" cy="4061980"/>
        </p:xfrm>
        <a:graphic>
          <a:graphicData uri="http://schemas.openxmlformats.org/drawingml/2006/table">
            <a:tbl>
              <a:tblPr firstRow="1" bandRow="1">
                <a:tableStyleId>{69012ECD-51FC-41F1-AA8D-1B2483CD663E}</a:tableStyleId>
              </a:tblPr>
              <a:tblGrid>
                <a:gridCol w="470777">
                  <a:extLst>
                    <a:ext uri="{9D8B030D-6E8A-4147-A177-3AD203B41FA5}">
                      <a16:colId xmlns:a16="http://schemas.microsoft.com/office/drawing/2014/main" val="20000"/>
                    </a:ext>
                  </a:extLst>
                </a:gridCol>
                <a:gridCol w="1536325">
                  <a:extLst>
                    <a:ext uri="{9D8B030D-6E8A-4147-A177-3AD203B41FA5}">
                      <a16:colId xmlns:a16="http://schemas.microsoft.com/office/drawing/2014/main" val="20001"/>
                    </a:ext>
                  </a:extLst>
                </a:gridCol>
                <a:gridCol w="1216257">
                  <a:extLst>
                    <a:ext uri="{9D8B030D-6E8A-4147-A177-3AD203B41FA5}">
                      <a16:colId xmlns:a16="http://schemas.microsoft.com/office/drawing/2014/main" val="20002"/>
                    </a:ext>
                  </a:extLst>
                </a:gridCol>
                <a:gridCol w="1408298">
                  <a:extLst>
                    <a:ext uri="{9D8B030D-6E8A-4147-A177-3AD203B41FA5}">
                      <a16:colId xmlns:a16="http://schemas.microsoft.com/office/drawing/2014/main" val="20003"/>
                    </a:ext>
                  </a:extLst>
                </a:gridCol>
              </a:tblGrid>
              <a:tr h="224444">
                <a:tc>
                  <a:txBody>
                    <a:bodyPr/>
                    <a:lstStyle/>
                    <a:p>
                      <a:r>
                        <a:rPr lang="en-US" sz="1200" dirty="0"/>
                        <a:t>#</a:t>
                      </a:r>
                    </a:p>
                  </a:txBody>
                  <a:tcPr/>
                </a:tc>
                <a:tc>
                  <a:txBody>
                    <a:bodyPr/>
                    <a:lstStyle/>
                    <a:p>
                      <a:r>
                        <a:rPr lang="en-US" sz="1200" dirty="0"/>
                        <a:t>Answer</a:t>
                      </a:r>
                    </a:p>
                  </a:txBody>
                  <a:tcPr/>
                </a:tc>
                <a:tc>
                  <a:txBody>
                    <a:bodyPr/>
                    <a:lstStyle/>
                    <a:p>
                      <a:pPr algn="ctr"/>
                      <a:r>
                        <a:rPr lang="en-US" sz="1200" dirty="0"/>
                        <a:t>%</a:t>
                      </a:r>
                    </a:p>
                  </a:txBody>
                  <a:tcPr/>
                </a:tc>
                <a:tc>
                  <a:txBody>
                    <a:bodyPr/>
                    <a:lstStyle/>
                    <a:p>
                      <a:pPr algn="ctr"/>
                      <a:r>
                        <a:rPr lang="en-US" sz="1200" dirty="0"/>
                        <a:t>Count</a:t>
                      </a:r>
                    </a:p>
                  </a:txBody>
                  <a:tcPr/>
                </a:tc>
                <a:extLst>
                  <a:ext uri="{0D108BD9-81ED-4DB2-BD59-A6C34878D82A}">
                    <a16:rowId xmlns:a16="http://schemas.microsoft.com/office/drawing/2014/main" val="10000"/>
                  </a:ext>
                </a:extLst>
              </a:tr>
              <a:tr h="407519">
                <a:tc>
                  <a:txBody>
                    <a:bodyPr/>
                    <a:lstStyle/>
                    <a:p>
                      <a:r>
                        <a:rPr lang="en-US" sz="1200" dirty="0"/>
                        <a:t>1</a:t>
                      </a:r>
                    </a:p>
                  </a:txBody>
                  <a:tcPr/>
                </a:tc>
                <a:tc>
                  <a:txBody>
                    <a:bodyPr/>
                    <a:lstStyle/>
                    <a:p>
                      <a:r>
                        <a:rPr lang="en-US" sz="1200" dirty="0"/>
                        <a:t>Through a federal government agency</a:t>
                      </a:r>
                    </a:p>
                  </a:txBody>
                  <a:tcPr/>
                </a:tc>
                <a:tc>
                  <a:txBody>
                    <a:bodyPr/>
                    <a:lstStyle/>
                    <a:p>
                      <a:pPr algn="ctr"/>
                      <a:r>
                        <a:rPr lang="en-US" sz="1200" dirty="0"/>
                        <a:t>2.79%</a:t>
                      </a:r>
                    </a:p>
                  </a:txBody>
                  <a:tcPr/>
                </a:tc>
                <a:tc>
                  <a:txBody>
                    <a:bodyPr/>
                    <a:lstStyle/>
                    <a:p>
                      <a:pPr algn="ctr"/>
                      <a:r>
                        <a:rPr lang="en-US" sz="1200" dirty="0"/>
                        <a:t>25</a:t>
                      </a:r>
                    </a:p>
                  </a:txBody>
                  <a:tcPr/>
                </a:tc>
                <a:extLst>
                  <a:ext uri="{0D108BD9-81ED-4DB2-BD59-A6C34878D82A}">
                    <a16:rowId xmlns:a16="http://schemas.microsoft.com/office/drawing/2014/main" val="10001"/>
                  </a:ext>
                </a:extLst>
              </a:tr>
              <a:tr h="417264">
                <a:tc>
                  <a:txBody>
                    <a:bodyPr/>
                    <a:lstStyle/>
                    <a:p>
                      <a:r>
                        <a:rPr lang="en-US" sz="1200" dirty="0"/>
                        <a:t>2</a:t>
                      </a:r>
                    </a:p>
                  </a:txBody>
                  <a:tcPr/>
                </a:tc>
                <a:tc>
                  <a:txBody>
                    <a:bodyPr/>
                    <a:lstStyle/>
                    <a:p>
                      <a:r>
                        <a:rPr lang="en-US" sz="1200" dirty="0"/>
                        <a:t>Through a state government agency</a:t>
                      </a:r>
                    </a:p>
                  </a:txBody>
                  <a:tcPr/>
                </a:tc>
                <a:tc>
                  <a:txBody>
                    <a:bodyPr/>
                    <a:lstStyle/>
                    <a:p>
                      <a:pPr algn="ctr"/>
                      <a:r>
                        <a:rPr lang="en-US" sz="1200" dirty="0"/>
                        <a:t>8.25%</a:t>
                      </a:r>
                    </a:p>
                  </a:txBody>
                  <a:tcPr/>
                </a:tc>
                <a:tc>
                  <a:txBody>
                    <a:bodyPr/>
                    <a:lstStyle/>
                    <a:p>
                      <a:pPr algn="ctr"/>
                      <a:r>
                        <a:rPr lang="en-US" sz="1200" dirty="0"/>
                        <a:t>74</a:t>
                      </a:r>
                    </a:p>
                  </a:txBody>
                  <a:tcPr/>
                </a:tc>
                <a:extLst>
                  <a:ext uri="{0D108BD9-81ED-4DB2-BD59-A6C34878D82A}">
                    <a16:rowId xmlns:a16="http://schemas.microsoft.com/office/drawing/2014/main" val="10002"/>
                  </a:ext>
                </a:extLst>
              </a:tr>
              <a:tr h="293630">
                <a:tc>
                  <a:txBody>
                    <a:bodyPr/>
                    <a:lstStyle/>
                    <a:p>
                      <a:r>
                        <a:rPr lang="en-US" sz="1200" dirty="0"/>
                        <a:t>3</a:t>
                      </a:r>
                    </a:p>
                  </a:txBody>
                  <a:tcPr/>
                </a:tc>
                <a:tc>
                  <a:txBody>
                    <a:bodyPr/>
                    <a:lstStyle/>
                    <a:p>
                      <a:r>
                        <a:rPr lang="en-US" sz="1200" dirty="0"/>
                        <a:t>Through a friend</a:t>
                      </a:r>
                    </a:p>
                  </a:txBody>
                  <a:tcPr/>
                </a:tc>
                <a:tc>
                  <a:txBody>
                    <a:bodyPr/>
                    <a:lstStyle/>
                    <a:p>
                      <a:pPr algn="ctr"/>
                      <a:r>
                        <a:rPr lang="en-US" sz="1200" dirty="0"/>
                        <a:t>16.83%</a:t>
                      </a:r>
                    </a:p>
                  </a:txBody>
                  <a:tcPr/>
                </a:tc>
                <a:tc>
                  <a:txBody>
                    <a:bodyPr/>
                    <a:lstStyle/>
                    <a:p>
                      <a:pPr algn="ctr"/>
                      <a:r>
                        <a:rPr lang="en-US" sz="1200" dirty="0"/>
                        <a:t>151</a:t>
                      </a:r>
                    </a:p>
                  </a:txBody>
                  <a:tcPr/>
                </a:tc>
                <a:extLst>
                  <a:ext uri="{0D108BD9-81ED-4DB2-BD59-A6C34878D82A}">
                    <a16:rowId xmlns:a16="http://schemas.microsoft.com/office/drawing/2014/main" val="10003"/>
                  </a:ext>
                </a:extLst>
              </a:tr>
              <a:tr h="293630">
                <a:tc>
                  <a:txBody>
                    <a:bodyPr/>
                    <a:lstStyle/>
                    <a:p>
                      <a:r>
                        <a:rPr lang="en-US" sz="1200" dirty="0"/>
                        <a:t>4</a:t>
                      </a:r>
                    </a:p>
                  </a:txBody>
                  <a:tcPr/>
                </a:tc>
                <a:tc>
                  <a:txBody>
                    <a:bodyPr/>
                    <a:lstStyle/>
                    <a:p>
                      <a:r>
                        <a:rPr lang="en-US" sz="1200" dirty="0"/>
                        <a:t>Through a co-worker</a:t>
                      </a:r>
                    </a:p>
                  </a:txBody>
                  <a:tcPr/>
                </a:tc>
                <a:tc>
                  <a:txBody>
                    <a:bodyPr/>
                    <a:lstStyle/>
                    <a:p>
                      <a:pPr algn="ctr"/>
                      <a:r>
                        <a:rPr lang="en-US" sz="1200" dirty="0"/>
                        <a:t>5.46%</a:t>
                      </a:r>
                    </a:p>
                  </a:txBody>
                  <a:tcPr/>
                </a:tc>
                <a:tc>
                  <a:txBody>
                    <a:bodyPr/>
                    <a:lstStyle/>
                    <a:p>
                      <a:pPr algn="ctr"/>
                      <a:r>
                        <a:rPr lang="en-US" sz="1200" dirty="0"/>
                        <a:t>49</a:t>
                      </a:r>
                    </a:p>
                  </a:txBody>
                  <a:tcPr/>
                </a:tc>
                <a:extLst>
                  <a:ext uri="{0D108BD9-81ED-4DB2-BD59-A6C34878D82A}">
                    <a16:rowId xmlns:a16="http://schemas.microsoft.com/office/drawing/2014/main" val="10004"/>
                  </a:ext>
                </a:extLst>
              </a:tr>
              <a:tr h="554113">
                <a:tc>
                  <a:txBody>
                    <a:bodyPr/>
                    <a:lstStyle/>
                    <a:p>
                      <a:r>
                        <a:rPr lang="en-US" sz="1200" dirty="0"/>
                        <a:t>5</a:t>
                      </a:r>
                    </a:p>
                  </a:txBody>
                  <a:tcPr/>
                </a:tc>
                <a:tc>
                  <a:txBody>
                    <a:bodyPr/>
                    <a:lstStyle/>
                    <a:p>
                      <a:r>
                        <a:rPr lang="en-US" sz="1200" dirty="0"/>
                        <a:t>Invited to participate via email from the research study team</a:t>
                      </a:r>
                    </a:p>
                  </a:txBody>
                  <a:tcPr/>
                </a:tc>
                <a:tc>
                  <a:txBody>
                    <a:bodyPr/>
                    <a:lstStyle/>
                    <a:p>
                      <a:pPr algn="ctr"/>
                      <a:r>
                        <a:rPr lang="en-US" sz="1200" dirty="0"/>
                        <a:t>15.61%</a:t>
                      </a:r>
                    </a:p>
                  </a:txBody>
                  <a:tcPr/>
                </a:tc>
                <a:tc>
                  <a:txBody>
                    <a:bodyPr/>
                    <a:lstStyle/>
                    <a:p>
                      <a:pPr algn="ctr"/>
                      <a:r>
                        <a:rPr lang="en-US" sz="1200" dirty="0"/>
                        <a:t>140</a:t>
                      </a:r>
                    </a:p>
                  </a:txBody>
                  <a:tcPr/>
                </a:tc>
                <a:extLst>
                  <a:ext uri="{0D108BD9-81ED-4DB2-BD59-A6C34878D82A}">
                    <a16:rowId xmlns:a16="http://schemas.microsoft.com/office/drawing/2014/main" val="10005"/>
                  </a:ext>
                </a:extLst>
              </a:tr>
              <a:tr h="561109">
                <a:tc>
                  <a:txBody>
                    <a:bodyPr/>
                    <a:lstStyle/>
                    <a:p>
                      <a:r>
                        <a:rPr lang="en-US" sz="1200" dirty="0"/>
                        <a:t>6</a:t>
                      </a:r>
                    </a:p>
                  </a:txBody>
                  <a:tcPr/>
                </a:tc>
                <a:tc>
                  <a:txBody>
                    <a:bodyPr/>
                    <a:lstStyle/>
                    <a:p>
                      <a:r>
                        <a:rPr lang="en-US" sz="1200" dirty="0"/>
                        <a:t>Through an organization where you are affiliated (please specify)</a:t>
                      </a:r>
                    </a:p>
                  </a:txBody>
                  <a:tcPr/>
                </a:tc>
                <a:tc>
                  <a:txBody>
                    <a:bodyPr/>
                    <a:lstStyle/>
                    <a:p>
                      <a:pPr algn="ctr"/>
                      <a:r>
                        <a:rPr lang="en-US" sz="1200" dirty="0"/>
                        <a:t>34.11%</a:t>
                      </a:r>
                    </a:p>
                  </a:txBody>
                  <a:tcPr/>
                </a:tc>
                <a:tc>
                  <a:txBody>
                    <a:bodyPr/>
                    <a:lstStyle/>
                    <a:p>
                      <a:pPr algn="ctr"/>
                      <a:r>
                        <a:rPr lang="en-US" sz="1200" dirty="0"/>
                        <a:t>306</a:t>
                      </a:r>
                    </a:p>
                  </a:txBody>
                  <a:tcPr/>
                </a:tc>
                <a:extLst>
                  <a:ext uri="{0D108BD9-81ED-4DB2-BD59-A6C34878D82A}">
                    <a16:rowId xmlns:a16="http://schemas.microsoft.com/office/drawing/2014/main" val="10006"/>
                  </a:ext>
                </a:extLst>
              </a:tr>
              <a:tr h="374073">
                <a:tc>
                  <a:txBody>
                    <a:bodyPr/>
                    <a:lstStyle/>
                    <a:p>
                      <a:r>
                        <a:rPr lang="en-US" sz="1200" dirty="0"/>
                        <a:t>7</a:t>
                      </a:r>
                    </a:p>
                  </a:txBody>
                  <a:tcPr/>
                </a:tc>
                <a:tc>
                  <a:txBody>
                    <a:bodyPr/>
                    <a:lstStyle/>
                    <a:p>
                      <a:r>
                        <a:rPr lang="en-US" sz="1200" dirty="0"/>
                        <a:t>Other (please specify)</a:t>
                      </a:r>
                    </a:p>
                  </a:txBody>
                  <a:tcPr/>
                </a:tc>
                <a:tc>
                  <a:txBody>
                    <a:bodyPr/>
                    <a:lstStyle/>
                    <a:p>
                      <a:pPr algn="ctr"/>
                      <a:r>
                        <a:rPr lang="en-US" sz="1200" dirty="0"/>
                        <a:t>16.95%</a:t>
                      </a:r>
                    </a:p>
                  </a:txBody>
                  <a:tcPr/>
                </a:tc>
                <a:tc>
                  <a:txBody>
                    <a:bodyPr/>
                    <a:lstStyle/>
                    <a:p>
                      <a:pPr algn="ctr"/>
                      <a:r>
                        <a:rPr lang="en-US" sz="1200" dirty="0"/>
                        <a:t>152</a:t>
                      </a:r>
                    </a:p>
                  </a:txBody>
                  <a:tcPr/>
                </a:tc>
                <a:extLst>
                  <a:ext uri="{0D108BD9-81ED-4DB2-BD59-A6C34878D82A}">
                    <a16:rowId xmlns:a16="http://schemas.microsoft.com/office/drawing/2014/main" val="10007"/>
                  </a:ext>
                </a:extLst>
              </a:tr>
              <a:tr h="303219">
                <a:tc>
                  <a:txBody>
                    <a:bodyPr/>
                    <a:lstStyle/>
                    <a:p>
                      <a:endParaRPr lang="en-US" dirty="0"/>
                    </a:p>
                  </a:txBody>
                  <a:tcPr/>
                </a:tc>
                <a:tc>
                  <a:txBody>
                    <a:bodyPr/>
                    <a:lstStyle/>
                    <a:p>
                      <a:r>
                        <a:rPr lang="en-US" sz="1200" dirty="0"/>
                        <a:t>Total</a:t>
                      </a:r>
                    </a:p>
                  </a:txBody>
                  <a:tcPr/>
                </a:tc>
                <a:tc>
                  <a:txBody>
                    <a:bodyPr/>
                    <a:lstStyle/>
                    <a:p>
                      <a:pPr algn="ctr"/>
                      <a:r>
                        <a:rPr lang="en-US" sz="1200" dirty="0"/>
                        <a:t>100%</a:t>
                      </a:r>
                    </a:p>
                  </a:txBody>
                  <a:tcPr/>
                </a:tc>
                <a:tc>
                  <a:txBody>
                    <a:bodyPr/>
                    <a:lstStyle/>
                    <a:p>
                      <a:pPr algn="ctr"/>
                      <a:r>
                        <a:rPr lang="en-US" sz="1200" dirty="0"/>
                        <a:t>897</a:t>
                      </a:r>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4666977" y="5562600"/>
            <a:ext cx="4418197" cy="1107996"/>
          </a:xfrm>
          <a:prstGeom prst="rect">
            <a:avLst/>
          </a:prstGeom>
          <a:noFill/>
        </p:spPr>
        <p:txBody>
          <a:bodyPr wrap="none" rtlCol="0">
            <a:spAutoFit/>
          </a:bodyPr>
          <a:lstStyle/>
          <a:p>
            <a:pPr algn="ctr"/>
            <a:r>
              <a:rPr lang="en-US" sz="1600" i="1" dirty="0" err="1">
                <a:solidFill>
                  <a:srgbClr val="000000"/>
                </a:solidFill>
                <a:latin typeface="Avenir Book"/>
                <a:cs typeface="Avenir Book"/>
              </a:rPr>
              <a:t>Surfrider</a:t>
            </a:r>
            <a:r>
              <a:rPr lang="en-US" sz="1600" i="1" dirty="0">
                <a:solidFill>
                  <a:srgbClr val="000000"/>
                </a:solidFill>
                <a:latin typeface="Avenir Book"/>
                <a:cs typeface="Avenir Book"/>
              </a:rPr>
              <a:t> was the number one organization for </a:t>
            </a:r>
          </a:p>
          <a:p>
            <a:pPr algn="ctr"/>
            <a:r>
              <a:rPr lang="en-US" sz="1600" i="1" dirty="0">
                <a:solidFill>
                  <a:srgbClr val="000000"/>
                </a:solidFill>
                <a:latin typeface="Avenir Book"/>
                <a:cs typeface="Avenir Book"/>
              </a:rPr>
              <a:t>respondents who selected “Through an </a:t>
            </a:r>
          </a:p>
          <a:p>
            <a:pPr algn="ctr"/>
            <a:r>
              <a:rPr lang="en-US" sz="1600" i="1" dirty="0">
                <a:solidFill>
                  <a:srgbClr val="000000"/>
                </a:solidFill>
                <a:latin typeface="Avenir Book"/>
                <a:cs typeface="Avenir Book"/>
              </a:rPr>
              <a:t>Organization” or “Other” (149 respondents)</a:t>
            </a:r>
          </a:p>
          <a:p>
            <a:endParaRPr lang="en-US" dirty="0"/>
          </a:p>
        </p:txBody>
      </p:sp>
    </p:spTree>
    <p:extLst>
      <p:ext uri="{BB962C8B-B14F-4D97-AF65-F5344CB8AC3E}">
        <p14:creationId xmlns:p14="http://schemas.microsoft.com/office/powerpoint/2010/main" val="310921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graphicFrame>
        <p:nvGraphicFramePr>
          <p:cNvPr id="4" name="Table 3"/>
          <p:cNvGraphicFramePr>
            <a:graphicFrameLocks noGrp="1"/>
          </p:cNvGraphicFramePr>
          <p:nvPr>
            <p:extLst>
              <p:ext uri="{D42A27DB-BD31-4B8C-83A1-F6EECF244321}">
                <p14:modId xmlns:p14="http://schemas.microsoft.com/office/powerpoint/2010/main" val="1869905447"/>
              </p:ext>
            </p:extLst>
          </p:nvPr>
        </p:nvGraphicFramePr>
        <p:xfrm>
          <a:off x="0" y="1752600"/>
          <a:ext cx="9144000" cy="5015348"/>
        </p:xfrm>
        <a:graphic>
          <a:graphicData uri="http://schemas.openxmlformats.org/drawingml/2006/table">
            <a:tbl>
              <a:tblPr firstRow="1" bandRow="1">
                <a:tableStyleId>{69012ECD-51FC-41F1-AA8D-1B2483CD663E}</a:tableStyleId>
              </a:tblPr>
              <a:tblGrid>
                <a:gridCol w="929427">
                  <a:extLst>
                    <a:ext uri="{9D8B030D-6E8A-4147-A177-3AD203B41FA5}">
                      <a16:colId xmlns:a16="http://schemas.microsoft.com/office/drawing/2014/main" val="20000"/>
                    </a:ext>
                  </a:extLst>
                </a:gridCol>
                <a:gridCol w="3033073">
                  <a:extLst>
                    <a:ext uri="{9D8B030D-6E8A-4147-A177-3AD203B41FA5}">
                      <a16:colId xmlns:a16="http://schemas.microsoft.com/office/drawing/2014/main" val="20001"/>
                    </a:ext>
                  </a:extLst>
                </a:gridCol>
                <a:gridCol w="2401183">
                  <a:extLst>
                    <a:ext uri="{9D8B030D-6E8A-4147-A177-3AD203B41FA5}">
                      <a16:colId xmlns:a16="http://schemas.microsoft.com/office/drawing/2014/main" val="20002"/>
                    </a:ext>
                  </a:extLst>
                </a:gridCol>
                <a:gridCol w="2780317">
                  <a:extLst>
                    <a:ext uri="{9D8B030D-6E8A-4147-A177-3AD203B41FA5}">
                      <a16:colId xmlns:a16="http://schemas.microsoft.com/office/drawing/2014/main" val="20003"/>
                    </a:ext>
                  </a:extLst>
                </a:gridCol>
              </a:tblGrid>
              <a:tr h="320635">
                <a:tc>
                  <a:txBody>
                    <a:bodyPr/>
                    <a:lstStyle/>
                    <a:p>
                      <a:r>
                        <a:rPr lang="en-US" sz="1400" dirty="0"/>
                        <a:t>#</a:t>
                      </a:r>
                    </a:p>
                  </a:txBody>
                  <a:tcPr/>
                </a:tc>
                <a:tc>
                  <a:txBody>
                    <a:bodyPr/>
                    <a:lstStyle/>
                    <a:p>
                      <a:r>
                        <a:rPr lang="en-US" sz="1400" dirty="0"/>
                        <a:t>Answer</a:t>
                      </a:r>
                    </a:p>
                  </a:txBody>
                  <a:tcPr/>
                </a:tc>
                <a:tc>
                  <a:txBody>
                    <a:bodyPr/>
                    <a:lstStyle/>
                    <a:p>
                      <a:pPr algn="ctr"/>
                      <a:r>
                        <a:rPr lang="en-US" sz="1400" dirty="0"/>
                        <a:t>%</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Shore use </a:t>
                      </a:r>
                    </a:p>
                  </a:txBody>
                  <a:tcPr/>
                </a:tc>
                <a:tc>
                  <a:txBody>
                    <a:bodyPr/>
                    <a:lstStyle/>
                    <a:p>
                      <a:pPr algn="ctr"/>
                      <a:r>
                        <a:rPr lang="en-US" sz="1400" dirty="0">
                          <a:solidFill>
                            <a:srgbClr val="C00000"/>
                          </a:solidFill>
                        </a:rPr>
                        <a:t>21.88%</a:t>
                      </a:r>
                    </a:p>
                  </a:txBody>
                  <a:tcPr/>
                </a:tc>
                <a:tc>
                  <a:txBody>
                    <a:bodyPr/>
                    <a:lstStyle/>
                    <a:p>
                      <a:pPr algn="ctr"/>
                      <a:r>
                        <a:rPr lang="en-US" sz="1400" dirty="0">
                          <a:solidFill>
                            <a:srgbClr val="C00000"/>
                          </a:solidFill>
                        </a:rPr>
                        <a:t>530</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Scenic/natural views</a:t>
                      </a:r>
                    </a:p>
                  </a:txBody>
                  <a:tcPr/>
                </a:tc>
                <a:tc>
                  <a:txBody>
                    <a:bodyPr/>
                    <a:lstStyle/>
                    <a:p>
                      <a:pPr algn="ctr"/>
                      <a:r>
                        <a:rPr lang="en-US" sz="1400" dirty="0"/>
                        <a:t>16.76%</a:t>
                      </a:r>
                    </a:p>
                  </a:txBody>
                  <a:tcPr/>
                </a:tc>
                <a:tc>
                  <a:txBody>
                    <a:bodyPr/>
                    <a:lstStyle/>
                    <a:p>
                      <a:pPr algn="ctr"/>
                      <a:r>
                        <a:rPr lang="en-US" sz="1400" dirty="0"/>
                        <a:t>406</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t>Paddling</a:t>
                      </a:r>
                    </a:p>
                  </a:txBody>
                  <a:tcPr/>
                </a:tc>
                <a:tc>
                  <a:txBody>
                    <a:bodyPr/>
                    <a:lstStyle/>
                    <a:p>
                      <a:pPr algn="ctr"/>
                      <a:r>
                        <a:rPr lang="en-US" sz="1400" dirty="0"/>
                        <a:t>16.06%</a:t>
                      </a:r>
                    </a:p>
                  </a:txBody>
                  <a:tcPr/>
                </a:tc>
                <a:tc>
                  <a:txBody>
                    <a:bodyPr/>
                    <a:lstStyle/>
                    <a:p>
                      <a:pPr algn="ctr"/>
                      <a:r>
                        <a:rPr lang="en-US" sz="1400" dirty="0"/>
                        <a:t>389</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Swimming</a:t>
                      </a:r>
                    </a:p>
                  </a:txBody>
                  <a:tcPr/>
                </a:tc>
                <a:tc>
                  <a:txBody>
                    <a:bodyPr/>
                    <a:lstStyle/>
                    <a:p>
                      <a:pPr algn="ctr"/>
                      <a:r>
                        <a:rPr lang="en-US" sz="1400" dirty="0"/>
                        <a:t>16.06%</a:t>
                      </a:r>
                    </a:p>
                  </a:txBody>
                  <a:tcPr/>
                </a:tc>
                <a:tc>
                  <a:txBody>
                    <a:bodyPr/>
                    <a:lstStyle/>
                    <a:p>
                      <a:pPr algn="ctr"/>
                      <a:r>
                        <a:rPr lang="en-US" sz="1400" dirty="0"/>
                        <a:t>389</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Surface</a:t>
                      </a:r>
                      <a:r>
                        <a:rPr lang="en-US" sz="1400" baseline="0" dirty="0"/>
                        <a:t> water sports</a:t>
                      </a:r>
                      <a:endParaRPr lang="en-US" sz="1400" dirty="0"/>
                    </a:p>
                  </a:txBody>
                  <a:tcPr/>
                </a:tc>
                <a:tc>
                  <a:txBody>
                    <a:bodyPr/>
                    <a:lstStyle/>
                    <a:p>
                      <a:pPr algn="ctr"/>
                      <a:r>
                        <a:rPr lang="en-US" sz="1400" dirty="0"/>
                        <a:t>8.05%</a:t>
                      </a:r>
                    </a:p>
                  </a:txBody>
                  <a:tcPr/>
                </a:tc>
                <a:tc>
                  <a:txBody>
                    <a:bodyPr/>
                    <a:lstStyle/>
                    <a:p>
                      <a:pPr algn="ctr"/>
                      <a:r>
                        <a:rPr lang="en-US" sz="1400" dirty="0"/>
                        <a:t>195</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Charter wildlife viewing</a:t>
                      </a:r>
                    </a:p>
                  </a:txBody>
                  <a:tcPr/>
                </a:tc>
                <a:tc>
                  <a:txBody>
                    <a:bodyPr/>
                    <a:lstStyle/>
                    <a:p>
                      <a:pPr algn="ctr"/>
                      <a:r>
                        <a:rPr lang="en-US" sz="1400" dirty="0"/>
                        <a:t>5.37%</a:t>
                      </a:r>
                    </a:p>
                  </a:txBody>
                  <a:tcPr/>
                </a:tc>
                <a:tc>
                  <a:txBody>
                    <a:bodyPr/>
                    <a:lstStyle/>
                    <a:p>
                      <a:pPr algn="ctr"/>
                      <a:r>
                        <a:rPr lang="en-US" sz="1400" dirty="0"/>
                        <a:t>130</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Motorized boating</a:t>
                      </a:r>
                    </a:p>
                  </a:txBody>
                  <a:tcPr/>
                </a:tc>
                <a:tc>
                  <a:txBody>
                    <a:bodyPr/>
                    <a:lstStyle/>
                    <a:p>
                      <a:pPr algn="ctr"/>
                      <a:r>
                        <a:rPr lang="en-US" sz="1400" dirty="0"/>
                        <a:t>4.25%</a:t>
                      </a:r>
                    </a:p>
                  </a:txBody>
                  <a:tcPr/>
                </a:tc>
                <a:tc>
                  <a:txBody>
                    <a:bodyPr/>
                    <a:lstStyle/>
                    <a:p>
                      <a:pPr algn="ctr"/>
                      <a:r>
                        <a:rPr lang="en-US" sz="1400" dirty="0"/>
                        <a:t>103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Sailing</a:t>
                      </a:r>
                    </a:p>
                  </a:txBody>
                  <a:tcPr/>
                </a:tc>
                <a:tc>
                  <a:txBody>
                    <a:bodyPr/>
                    <a:lstStyle/>
                    <a:p>
                      <a:pPr algn="ctr"/>
                      <a:r>
                        <a:rPr lang="en-US" sz="1400" dirty="0"/>
                        <a:t>3.59%</a:t>
                      </a:r>
                    </a:p>
                  </a:txBody>
                  <a:tcPr/>
                </a:tc>
                <a:tc>
                  <a:txBody>
                    <a:bodyPr/>
                    <a:lstStyle/>
                    <a:p>
                      <a:pPr algn="ctr"/>
                      <a:r>
                        <a:rPr lang="en-US" sz="1400" dirty="0"/>
                        <a:t>87</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Historic/cultural</a:t>
                      </a:r>
                    </a:p>
                  </a:txBody>
                  <a:tcPr/>
                </a:tc>
                <a:tc>
                  <a:txBody>
                    <a:bodyPr/>
                    <a:lstStyle/>
                    <a:p>
                      <a:pPr algn="ctr"/>
                      <a:r>
                        <a:rPr lang="en-US" sz="1400" dirty="0"/>
                        <a:t>3.43%</a:t>
                      </a:r>
                    </a:p>
                  </a:txBody>
                  <a:tcPr/>
                </a:tc>
                <a:tc>
                  <a:txBody>
                    <a:bodyPr/>
                    <a:lstStyle/>
                    <a:p>
                      <a:pPr algn="ctr"/>
                      <a:r>
                        <a:rPr lang="en-US" sz="1400" dirty="0"/>
                        <a:t>83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Scuba</a:t>
                      </a:r>
                    </a:p>
                  </a:txBody>
                  <a:tcPr/>
                </a:tc>
                <a:tc>
                  <a:txBody>
                    <a:bodyPr/>
                    <a:lstStyle/>
                    <a:p>
                      <a:pPr algn="ctr"/>
                      <a:r>
                        <a:rPr lang="en-US" sz="1400" dirty="0"/>
                        <a:t>2.60%</a:t>
                      </a:r>
                    </a:p>
                  </a:txBody>
                  <a:tcPr/>
                </a:tc>
                <a:tc>
                  <a:txBody>
                    <a:bodyPr/>
                    <a:lstStyle/>
                    <a:p>
                      <a:pPr algn="ctr"/>
                      <a:r>
                        <a:rPr lang="en-US" sz="1400" dirty="0"/>
                        <a:t>63</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Charter</a:t>
                      </a:r>
                      <a:r>
                        <a:rPr lang="en-US" sz="1400" baseline="0" dirty="0"/>
                        <a:t> scenic viewing</a:t>
                      </a:r>
                      <a:endParaRPr lang="en-US" sz="1400" dirty="0"/>
                    </a:p>
                  </a:txBody>
                  <a:tcPr/>
                </a:tc>
                <a:tc>
                  <a:txBody>
                    <a:bodyPr/>
                    <a:lstStyle/>
                    <a:p>
                      <a:pPr algn="ctr"/>
                      <a:r>
                        <a:rPr lang="en-US" sz="1400" dirty="0"/>
                        <a:t>0.99%</a:t>
                      </a:r>
                    </a:p>
                  </a:txBody>
                  <a:tcPr/>
                </a:tc>
                <a:tc>
                  <a:txBody>
                    <a:bodyPr/>
                    <a:lstStyle/>
                    <a:p>
                      <a:pPr algn="ctr"/>
                      <a:r>
                        <a:rPr lang="en-US" sz="1400" dirty="0"/>
                        <a:t>24</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Charter diving/snorkeling</a:t>
                      </a:r>
                    </a:p>
                  </a:txBody>
                  <a:tcPr/>
                </a:tc>
                <a:tc>
                  <a:txBody>
                    <a:bodyPr/>
                    <a:lstStyle/>
                    <a:p>
                      <a:pPr algn="ctr"/>
                      <a:r>
                        <a:rPr lang="en-US" sz="1400" dirty="0"/>
                        <a:t>0.66%</a:t>
                      </a:r>
                    </a:p>
                  </a:txBody>
                  <a:tcPr/>
                </a:tc>
                <a:tc>
                  <a:txBody>
                    <a:bodyPr/>
                    <a:lstStyle/>
                    <a:p>
                      <a:pPr algn="ctr"/>
                      <a:r>
                        <a:rPr lang="en-US" sz="1400" dirty="0"/>
                        <a:t>16</a:t>
                      </a:r>
                    </a:p>
                  </a:txBody>
                  <a:tcPr/>
                </a:tc>
                <a:extLst>
                  <a:ext uri="{0D108BD9-81ED-4DB2-BD59-A6C34878D82A}">
                    <a16:rowId xmlns:a16="http://schemas.microsoft.com/office/drawing/2014/main" val="10012"/>
                  </a:ext>
                </a:extLst>
              </a:tr>
              <a:tr h="259080">
                <a:tc>
                  <a:txBody>
                    <a:bodyPr/>
                    <a:lstStyle/>
                    <a:p>
                      <a:r>
                        <a:rPr lang="en-US" sz="1400" dirty="0"/>
                        <a:t>13</a:t>
                      </a:r>
                    </a:p>
                  </a:txBody>
                  <a:tcPr/>
                </a:tc>
                <a:tc>
                  <a:txBody>
                    <a:bodyPr/>
                    <a:lstStyle/>
                    <a:p>
                      <a:r>
                        <a:rPr lang="en-US" sz="1400" dirty="0"/>
                        <a:t>Charter transport</a:t>
                      </a:r>
                    </a:p>
                  </a:txBody>
                  <a:tcPr/>
                </a:tc>
                <a:tc>
                  <a:txBody>
                    <a:bodyPr/>
                    <a:lstStyle/>
                    <a:p>
                      <a:pPr algn="ctr"/>
                      <a:r>
                        <a:rPr lang="en-US" sz="1400" dirty="0"/>
                        <a:t>0.21%</a:t>
                      </a:r>
                    </a:p>
                  </a:txBody>
                  <a:tcPr/>
                </a:tc>
                <a:tc>
                  <a:txBody>
                    <a:bodyPr/>
                    <a:lstStyle/>
                    <a:p>
                      <a:pPr algn="ctr"/>
                      <a:r>
                        <a:rPr lang="en-US" sz="1400" dirty="0"/>
                        <a:t>5</a:t>
                      </a:r>
                    </a:p>
                  </a:txBody>
                  <a:tcPr/>
                </a:tc>
                <a:extLst>
                  <a:ext uri="{0D108BD9-81ED-4DB2-BD59-A6C34878D82A}">
                    <a16:rowId xmlns:a16="http://schemas.microsoft.com/office/drawing/2014/main" val="10013"/>
                  </a:ext>
                </a:extLst>
              </a:tr>
              <a:tr h="259080">
                <a:tc>
                  <a:txBody>
                    <a:bodyPr/>
                    <a:lstStyle/>
                    <a:p>
                      <a:r>
                        <a:rPr lang="en-US" sz="1400" dirty="0"/>
                        <a:t>14</a:t>
                      </a:r>
                    </a:p>
                  </a:txBody>
                  <a:tcPr/>
                </a:tc>
                <a:tc>
                  <a:txBody>
                    <a:bodyPr/>
                    <a:lstStyle/>
                    <a:p>
                      <a:r>
                        <a:rPr lang="en-US" sz="1400" dirty="0"/>
                        <a:t>Charter party cruises</a:t>
                      </a:r>
                    </a:p>
                  </a:txBody>
                  <a:tcPr/>
                </a:tc>
                <a:tc>
                  <a:txBody>
                    <a:bodyPr/>
                    <a:lstStyle/>
                    <a:p>
                      <a:pPr algn="ctr"/>
                      <a:r>
                        <a:rPr lang="en-US" sz="1400" dirty="0"/>
                        <a:t>0.08%</a:t>
                      </a:r>
                    </a:p>
                  </a:txBody>
                  <a:tcPr/>
                </a:tc>
                <a:tc>
                  <a:txBody>
                    <a:bodyPr/>
                    <a:lstStyle/>
                    <a:p>
                      <a:pPr algn="ctr"/>
                      <a:r>
                        <a:rPr lang="en-US" sz="1400" dirty="0"/>
                        <a:t>2</a:t>
                      </a:r>
                    </a:p>
                  </a:txBody>
                  <a:tcPr/>
                </a:tc>
                <a:extLst>
                  <a:ext uri="{0D108BD9-81ED-4DB2-BD59-A6C34878D82A}">
                    <a16:rowId xmlns:a16="http://schemas.microsoft.com/office/drawing/2014/main" val="10014"/>
                  </a:ext>
                </a:extLst>
              </a:tr>
              <a:tr h="427513">
                <a:tc>
                  <a:txBody>
                    <a:bodyPr/>
                    <a:lstStyle/>
                    <a:p>
                      <a:endParaRPr lang="en-US" sz="1400" dirty="0"/>
                    </a:p>
                  </a:txBody>
                  <a:tcPr/>
                </a:tc>
                <a:tc>
                  <a:txBody>
                    <a:bodyPr/>
                    <a:lstStyle/>
                    <a:p>
                      <a:r>
                        <a:rPr lang="en-US" sz="1400" dirty="0"/>
                        <a:t>Total</a:t>
                      </a:r>
                    </a:p>
                  </a:txBody>
                  <a:tcPr/>
                </a:tc>
                <a:tc>
                  <a:txBody>
                    <a:bodyPr/>
                    <a:lstStyle/>
                    <a:p>
                      <a:pPr algn="ctr"/>
                      <a:r>
                        <a:rPr lang="en-US" sz="1400" dirty="0"/>
                        <a:t>100%</a:t>
                      </a:r>
                    </a:p>
                  </a:txBody>
                  <a:tcPr/>
                </a:tc>
                <a:tc>
                  <a:txBody>
                    <a:bodyPr/>
                    <a:lstStyle/>
                    <a:p>
                      <a:pPr algn="ctr"/>
                      <a:r>
                        <a:rPr lang="en-US" sz="1400" dirty="0"/>
                        <a:t>2,422</a:t>
                      </a:r>
                    </a:p>
                  </a:txBody>
                  <a:tcPr/>
                </a:tc>
                <a:extLst>
                  <a:ext uri="{0D108BD9-81ED-4DB2-BD59-A6C34878D82A}">
                    <a16:rowId xmlns:a16="http://schemas.microsoft.com/office/drawing/2014/main" val="10015"/>
                  </a:ext>
                </a:extLst>
              </a:tr>
            </a:tbl>
          </a:graphicData>
        </a:graphic>
      </p:graphicFrame>
      <p:sp>
        <p:nvSpPr>
          <p:cNvPr id="5" name="Object 1"/>
          <p:cNvSpPr txBox="1"/>
          <p:nvPr/>
        </p:nvSpPr>
        <p:spPr>
          <a:xfrm>
            <a:off x="0" y="1110734"/>
            <a:ext cx="9144000" cy="369332"/>
          </a:xfrm>
          <a:prstGeom prst="rect">
            <a:avLst/>
          </a:prstGeom>
          <a:noFill/>
        </p:spPr>
        <p:txBody>
          <a:bodyPr wrap="square" rtlCol="0"/>
          <a:lstStyle/>
          <a:p>
            <a:pPr algn="ctr"/>
            <a:r>
              <a:rPr lang="en-US" sz="1400" dirty="0">
                <a:latin typeface="Avenir Book"/>
              </a:rPr>
              <a:t>Non-consumptive recreation is any non-hunting or non-extractive (i.e. not removing anything from its natural environment) recreational use that provides an experience rather than a product. Please identify up to 3.</a:t>
            </a:r>
          </a:p>
        </p:txBody>
      </p:sp>
    </p:spTree>
    <p:extLst>
      <p:ext uri="{BB962C8B-B14F-4D97-AF65-F5344CB8AC3E}">
        <p14:creationId xmlns:p14="http://schemas.microsoft.com/office/powerpoint/2010/main" val="334241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6119"/>
            <a:ext cx="9248557" cy="584775"/>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endParaRPr lang="en-US" dirty="0"/>
          </a:p>
        </p:txBody>
      </p:sp>
      <p:pic>
        <p:nvPicPr>
          <p:cNvPr id="4" name="Object 2"/>
          <p:cNvPicPr>
            <a:picLocks noChangeAspect="1"/>
          </p:cNvPicPr>
          <p:nvPr/>
        </p:nvPicPr>
        <p:blipFill>
          <a:blip r:embed="rId3" cstate="print"/>
          <a:stretch>
            <a:fillRect/>
          </a:stretch>
        </p:blipFill>
        <p:spPr>
          <a:xfrm>
            <a:off x="438400" y="1833616"/>
            <a:ext cx="8267200" cy="5000000"/>
          </a:xfrm>
          <a:prstGeom prst="rect">
            <a:avLst/>
          </a:prstGeom>
        </p:spPr>
      </p:pic>
    </p:spTree>
    <p:extLst>
      <p:ext uri="{BB962C8B-B14F-4D97-AF65-F5344CB8AC3E}">
        <p14:creationId xmlns:p14="http://schemas.microsoft.com/office/powerpoint/2010/main" val="77586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3000"/>
            <a:ext cx="9248557" cy="861774"/>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7902638"/>
              </p:ext>
            </p:extLst>
          </p:nvPr>
        </p:nvGraphicFramePr>
        <p:xfrm>
          <a:off x="0" y="1752600"/>
          <a:ext cx="9144000" cy="4832468"/>
        </p:xfrm>
        <a:graphic>
          <a:graphicData uri="http://schemas.openxmlformats.org/drawingml/2006/table">
            <a:tbl>
              <a:tblPr firstRow="1" bandRow="1">
                <a:tableStyleId>{69012ECD-51FC-41F1-AA8D-1B2483CD663E}</a:tableStyleId>
              </a:tblPr>
              <a:tblGrid>
                <a:gridCol w="929427">
                  <a:extLst>
                    <a:ext uri="{9D8B030D-6E8A-4147-A177-3AD203B41FA5}">
                      <a16:colId xmlns:a16="http://schemas.microsoft.com/office/drawing/2014/main" val="20000"/>
                    </a:ext>
                  </a:extLst>
                </a:gridCol>
                <a:gridCol w="3033073">
                  <a:extLst>
                    <a:ext uri="{9D8B030D-6E8A-4147-A177-3AD203B41FA5}">
                      <a16:colId xmlns:a16="http://schemas.microsoft.com/office/drawing/2014/main" val="20001"/>
                    </a:ext>
                  </a:extLst>
                </a:gridCol>
                <a:gridCol w="2401183">
                  <a:extLst>
                    <a:ext uri="{9D8B030D-6E8A-4147-A177-3AD203B41FA5}">
                      <a16:colId xmlns:a16="http://schemas.microsoft.com/office/drawing/2014/main" val="20002"/>
                    </a:ext>
                  </a:extLst>
                </a:gridCol>
                <a:gridCol w="2780317">
                  <a:extLst>
                    <a:ext uri="{9D8B030D-6E8A-4147-A177-3AD203B41FA5}">
                      <a16:colId xmlns:a16="http://schemas.microsoft.com/office/drawing/2014/main" val="20003"/>
                    </a:ext>
                  </a:extLst>
                </a:gridCol>
              </a:tblGrid>
              <a:tr h="320635">
                <a:tc>
                  <a:txBody>
                    <a:bodyPr/>
                    <a:lstStyle/>
                    <a:p>
                      <a:r>
                        <a:rPr lang="en-US" sz="1400" dirty="0"/>
                        <a:t>#</a:t>
                      </a:r>
                    </a:p>
                  </a:txBody>
                  <a:tcPr/>
                </a:tc>
                <a:tc>
                  <a:txBody>
                    <a:bodyPr/>
                    <a:lstStyle/>
                    <a:p>
                      <a:r>
                        <a:rPr lang="en-US" sz="1400" dirty="0"/>
                        <a:t>Answer</a:t>
                      </a:r>
                    </a:p>
                  </a:txBody>
                  <a:tcPr/>
                </a:tc>
                <a:tc>
                  <a:txBody>
                    <a:bodyPr/>
                    <a:lstStyle/>
                    <a:p>
                      <a:pPr algn="ctr"/>
                      <a:r>
                        <a:rPr lang="en-US" sz="1400" dirty="0"/>
                        <a:t>%</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Litter/Trash on land</a:t>
                      </a:r>
                    </a:p>
                  </a:txBody>
                  <a:tcPr/>
                </a:tc>
                <a:tc>
                  <a:txBody>
                    <a:bodyPr/>
                    <a:lstStyle/>
                    <a:p>
                      <a:pPr algn="ctr"/>
                      <a:r>
                        <a:rPr lang="en-US" sz="1400" dirty="0">
                          <a:solidFill>
                            <a:srgbClr val="C00000"/>
                          </a:solidFill>
                        </a:rPr>
                        <a:t>15.01%</a:t>
                      </a:r>
                    </a:p>
                  </a:txBody>
                  <a:tcPr/>
                </a:tc>
                <a:tc>
                  <a:txBody>
                    <a:bodyPr/>
                    <a:lstStyle/>
                    <a:p>
                      <a:pPr algn="ctr"/>
                      <a:r>
                        <a:rPr lang="en-US" sz="1400" dirty="0">
                          <a:solidFill>
                            <a:srgbClr val="C00000"/>
                          </a:solidFill>
                        </a:rPr>
                        <a:t>477</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Litter/Trash in the water</a:t>
                      </a:r>
                    </a:p>
                  </a:txBody>
                  <a:tcPr/>
                </a:tc>
                <a:tc>
                  <a:txBody>
                    <a:bodyPr/>
                    <a:lstStyle/>
                    <a:p>
                      <a:pPr algn="ctr"/>
                      <a:r>
                        <a:rPr lang="en-US" sz="1400" dirty="0"/>
                        <a:t>14.89%</a:t>
                      </a:r>
                    </a:p>
                  </a:txBody>
                  <a:tcPr/>
                </a:tc>
                <a:tc>
                  <a:txBody>
                    <a:bodyPr/>
                    <a:lstStyle/>
                    <a:p>
                      <a:pPr algn="ctr"/>
                      <a:r>
                        <a:rPr lang="en-US" sz="1400" dirty="0"/>
                        <a:t>473</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t>Crowdedness</a:t>
                      </a:r>
                    </a:p>
                  </a:txBody>
                  <a:tcPr/>
                </a:tc>
                <a:tc>
                  <a:txBody>
                    <a:bodyPr/>
                    <a:lstStyle/>
                    <a:p>
                      <a:pPr algn="ctr"/>
                      <a:r>
                        <a:rPr lang="en-US" sz="1400" dirty="0"/>
                        <a:t>14.04%</a:t>
                      </a:r>
                    </a:p>
                  </a:txBody>
                  <a:tcPr/>
                </a:tc>
                <a:tc>
                  <a:txBody>
                    <a:bodyPr/>
                    <a:lstStyle/>
                    <a:p>
                      <a:pPr algn="ctr"/>
                      <a:r>
                        <a:rPr lang="en-US" sz="1400" dirty="0"/>
                        <a:t>446</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Water Quality</a:t>
                      </a:r>
                    </a:p>
                  </a:txBody>
                  <a:tcPr/>
                </a:tc>
                <a:tc>
                  <a:txBody>
                    <a:bodyPr/>
                    <a:lstStyle/>
                    <a:p>
                      <a:pPr algn="ctr"/>
                      <a:r>
                        <a:rPr lang="en-US" sz="1400" dirty="0"/>
                        <a:t>9.51%</a:t>
                      </a:r>
                    </a:p>
                  </a:txBody>
                  <a:tcPr/>
                </a:tc>
                <a:tc>
                  <a:txBody>
                    <a:bodyPr/>
                    <a:lstStyle/>
                    <a:p>
                      <a:pPr algn="ctr"/>
                      <a:r>
                        <a:rPr lang="en-US" sz="1400" dirty="0"/>
                        <a:t>302</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Degraded Quality (muddy, sharp, smelly)</a:t>
                      </a:r>
                    </a:p>
                  </a:txBody>
                  <a:tcPr/>
                </a:tc>
                <a:tc>
                  <a:txBody>
                    <a:bodyPr/>
                    <a:lstStyle/>
                    <a:p>
                      <a:pPr algn="ctr"/>
                      <a:r>
                        <a:rPr lang="en-US" sz="1400" dirty="0"/>
                        <a:t>8.12%</a:t>
                      </a:r>
                    </a:p>
                  </a:txBody>
                  <a:tcPr/>
                </a:tc>
                <a:tc>
                  <a:txBody>
                    <a:bodyPr/>
                    <a:lstStyle/>
                    <a:p>
                      <a:pPr algn="ctr"/>
                      <a:r>
                        <a:rPr lang="en-US" sz="1400" dirty="0"/>
                        <a:t>258</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Smoking</a:t>
                      </a:r>
                    </a:p>
                  </a:txBody>
                  <a:tcPr/>
                </a:tc>
                <a:tc>
                  <a:txBody>
                    <a:bodyPr/>
                    <a:lstStyle/>
                    <a:p>
                      <a:pPr algn="ctr"/>
                      <a:r>
                        <a:rPr lang="en-US" sz="1400" dirty="0"/>
                        <a:t>7.84%</a:t>
                      </a:r>
                    </a:p>
                  </a:txBody>
                  <a:tcPr/>
                </a:tc>
                <a:tc>
                  <a:txBody>
                    <a:bodyPr/>
                    <a:lstStyle/>
                    <a:p>
                      <a:pPr algn="ctr"/>
                      <a:r>
                        <a:rPr lang="en-US" sz="1400" dirty="0"/>
                        <a:t>249</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Parking</a:t>
                      </a:r>
                    </a:p>
                  </a:txBody>
                  <a:tcPr/>
                </a:tc>
                <a:tc>
                  <a:txBody>
                    <a:bodyPr/>
                    <a:lstStyle/>
                    <a:p>
                      <a:pPr algn="ctr"/>
                      <a:r>
                        <a:rPr lang="en-US" sz="1400" dirty="0"/>
                        <a:t>7.33%</a:t>
                      </a:r>
                    </a:p>
                  </a:txBody>
                  <a:tcPr/>
                </a:tc>
                <a:tc>
                  <a:txBody>
                    <a:bodyPr/>
                    <a:lstStyle/>
                    <a:p>
                      <a:pPr algn="ctr"/>
                      <a:r>
                        <a:rPr lang="en-US" sz="1400" dirty="0"/>
                        <a:t>233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Safety and health considerations</a:t>
                      </a:r>
                    </a:p>
                  </a:txBody>
                  <a:tcPr/>
                </a:tc>
                <a:tc>
                  <a:txBody>
                    <a:bodyPr/>
                    <a:lstStyle/>
                    <a:p>
                      <a:pPr algn="ctr"/>
                      <a:r>
                        <a:rPr lang="en-US" sz="1400" dirty="0"/>
                        <a:t>6.07%</a:t>
                      </a:r>
                    </a:p>
                  </a:txBody>
                  <a:tcPr/>
                </a:tc>
                <a:tc>
                  <a:txBody>
                    <a:bodyPr/>
                    <a:lstStyle/>
                    <a:p>
                      <a:pPr algn="ctr"/>
                      <a:r>
                        <a:rPr lang="en-US" sz="1400" dirty="0"/>
                        <a:t>193</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Access restrictions</a:t>
                      </a:r>
                    </a:p>
                  </a:txBody>
                  <a:tcPr/>
                </a:tc>
                <a:tc>
                  <a:txBody>
                    <a:bodyPr/>
                    <a:lstStyle/>
                    <a:p>
                      <a:pPr algn="ctr"/>
                      <a:r>
                        <a:rPr lang="en-US" sz="1400" dirty="0"/>
                        <a:t>5.76%</a:t>
                      </a:r>
                    </a:p>
                  </a:txBody>
                  <a:tcPr/>
                </a:tc>
                <a:tc>
                  <a:txBody>
                    <a:bodyPr/>
                    <a:lstStyle/>
                    <a:p>
                      <a:pPr algn="ctr"/>
                      <a:r>
                        <a:rPr lang="en-US" sz="1400" dirty="0"/>
                        <a:t>183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Dangerous wave or rip current conditions</a:t>
                      </a:r>
                    </a:p>
                  </a:txBody>
                  <a:tcPr/>
                </a:tc>
                <a:tc>
                  <a:txBody>
                    <a:bodyPr/>
                    <a:lstStyle/>
                    <a:p>
                      <a:pPr algn="ctr"/>
                      <a:r>
                        <a:rPr lang="en-US" sz="1400" dirty="0"/>
                        <a:t>5.16%</a:t>
                      </a:r>
                    </a:p>
                  </a:txBody>
                  <a:tcPr/>
                </a:tc>
                <a:tc>
                  <a:txBody>
                    <a:bodyPr/>
                    <a:lstStyle/>
                    <a:p>
                      <a:pPr algn="ctr"/>
                      <a:r>
                        <a:rPr lang="en-US" sz="1400" dirty="0"/>
                        <a:t>164</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Inadequate facilities nearby</a:t>
                      </a:r>
                    </a:p>
                  </a:txBody>
                  <a:tcPr/>
                </a:tc>
                <a:tc>
                  <a:txBody>
                    <a:bodyPr/>
                    <a:lstStyle/>
                    <a:p>
                      <a:pPr algn="ctr"/>
                      <a:r>
                        <a:rPr lang="en-US" sz="1400" dirty="0"/>
                        <a:t>4.19%</a:t>
                      </a:r>
                    </a:p>
                  </a:txBody>
                  <a:tcPr/>
                </a:tc>
                <a:tc>
                  <a:txBody>
                    <a:bodyPr/>
                    <a:lstStyle/>
                    <a:p>
                      <a:pPr algn="ctr"/>
                      <a:r>
                        <a:rPr lang="en-US" sz="1400" dirty="0"/>
                        <a:t>133</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Other</a:t>
                      </a:r>
                    </a:p>
                  </a:txBody>
                  <a:tcPr/>
                </a:tc>
                <a:tc>
                  <a:txBody>
                    <a:bodyPr/>
                    <a:lstStyle/>
                    <a:p>
                      <a:pPr algn="ctr"/>
                      <a:r>
                        <a:rPr lang="en-US" sz="1400" dirty="0"/>
                        <a:t>2.08%</a:t>
                      </a:r>
                    </a:p>
                  </a:txBody>
                  <a:tcPr/>
                </a:tc>
                <a:tc>
                  <a:txBody>
                    <a:bodyPr/>
                    <a:lstStyle/>
                    <a:p>
                      <a:pPr algn="ctr"/>
                      <a:r>
                        <a:rPr lang="en-US" sz="1400" dirty="0"/>
                        <a:t>66</a:t>
                      </a:r>
                    </a:p>
                  </a:txBody>
                  <a:tcPr/>
                </a:tc>
                <a:extLst>
                  <a:ext uri="{0D108BD9-81ED-4DB2-BD59-A6C34878D82A}">
                    <a16:rowId xmlns:a16="http://schemas.microsoft.com/office/drawing/2014/main" val="10012"/>
                  </a:ext>
                </a:extLst>
              </a:tr>
              <a:tr h="427513">
                <a:tc>
                  <a:txBody>
                    <a:bodyPr/>
                    <a:lstStyle/>
                    <a:p>
                      <a:endParaRPr lang="en-US" sz="1400" dirty="0"/>
                    </a:p>
                  </a:txBody>
                  <a:tcPr/>
                </a:tc>
                <a:tc>
                  <a:txBody>
                    <a:bodyPr/>
                    <a:lstStyle/>
                    <a:p>
                      <a:r>
                        <a:rPr lang="en-US" sz="1400" dirty="0"/>
                        <a:t>Total</a:t>
                      </a:r>
                    </a:p>
                  </a:txBody>
                  <a:tcPr/>
                </a:tc>
                <a:tc>
                  <a:txBody>
                    <a:bodyPr/>
                    <a:lstStyle/>
                    <a:p>
                      <a:pPr algn="ctr"/>
                      <a:r>
                        <a:rPr lang="en-US" sz="1400" dirty="0"/>
                        <a:t>100%</a:t>
                      </a:r>
                    </a:p>
                  </a:txBody>
                  <a:tcPr/>
                </a:tc>
                <a:tc>
                  <a:txBody>
                    <a:bodyPr/>
                    <a:lstStyle/>
                    <a:p>
                      <a:pPr algn="ctr"/>
                      <a:r>
                        <a:rPr lang="en-US" sz="1400" dirty="0"/>
                        <a:t>3,177</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3601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Mid-Atlantic Non-consumptive</a:t>
            </a:r>
          </a:p>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Recreational Use Survey</a:t>
            </a:r>
          </a:p>
        </p:txBody>
      </p:sp>
      <p:sp>
        <p:nvSpPr>
          <p:cNvPr id="2" name="TextBox 1"/>
          <p:cNvSpPr txBox="1"/>
          <p:nvPr/>
        </p:nvSpPr>
        <p:spPr>
          <a:xfrm>
            <a:off x="0" y="1143000"/>
            <a:ext cx="9248557" cy="861774"/>
          </a:xfrm>
          <a:prstGeom prst="rect">
            <a:avLst/>
          </a:prstGeom>
          <a:noFill/>
        </p:spPr>
        <p:txBody>
          <a:bodyPr wrap="none" rtlCol="0">
            <a:spAutoFit/>
          </a:bodyPr>
          <a:lstStyle/>
          <a:p>
            <a:r>
              <a:rPr lang="en-US" sz="1600" dirty="0"/>
              <a:t>When you have participated in non-consumptive recreational activities, what negative issues have interfered </a:t>
            </a:r>
          </a:p>
          <a:p>
            <a:r>
              <a:rPr lang="en-US" sz="1600" dirty="0"/>
              <a:t>with your enjoyment?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1566691"/>
              </p:ext>
            </p:extLst>
          </p:nvPr>
        </p:nvGraphicFramePr>
        <p:xfrm>
          <a:off x="1200591" y="1645930"/>
          <a:ext cx="6742817" cy="5256186"/>
        </p:xfrm>
        <a:graphic>
          <a:graphicData uri="http://schemas.openxmlformats.org/drawingml/2006/table">
            <a:tbl>
              <a:tblPr firstRow="1" bandRow="1">
                <a:tableStyleId>{69012ECD-51FC-41F1-AA8D-1B2483CD663E}</a:tableStyleId>
              </a:tblPr>
              <a:tblGrid>
                <a:gridCol w="628209">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314008">
                  <a:extLst>
                    <a:ext uri="{9D8B030D-6E8A-4147-A177-3AD203B41FA5}">
                      <a16:colId xmlns:a16="http://schemas.microsoft.com/office/drawing/2014/main" val="20002"/>
                    </a:ext>
                  </a:extLst>
                </a:gridCol>
              </a:tblGrid>
              <a:tr h="320635">
                <a:tc>
                  <a:txBody>
                    <a:bodyPr/>
                    <a:lstStyle/>
                    <a:p>
                      <a:r>
                        <a:rPr lang="en-US" sz="1400" dirty="0"/>
                        <a:t>#</a:t>
                      </a:r>
                    </a:p>
                  </a:txBody>
                  <a:tcPr/>
                </a:tc>
                <a:tc>
                  <a:txBody>
                    <a:bodyPr/>
                    <a:lstStyle/>
                    <a:p>
                      <a:r>
                        <a:rPr lang="en-US" sz="1400" dirty="0"/>
                        <a:t>Answer = Other</a:t>
                      </a:r>
                    </a:p>
                  </a:txBody>
                  <a:tcPr/>
                </a:tc>
                <a:tc>
                  <a:txBody>
                    <a:bodyPr/>
                    <a:lstStyle/>
                    <a:p>
                      <a:pPr algn="ctr"/>
                      <a:r>
                        <a:rPr lang="en-US" sz="1400" dirty="0"/>
                        <a:t>Count</a:t>
                      </a:r>
                    </a:p>
                  </a:txBody>
                  <a:tcPr/>
                </a:tc>
                <a:extLst>
                  <a:ext uri="{0D108BD9-81ED-4DB2-BD59-A6C34878D82A}">
                    <a16:rowId xmlns:a16="http://schemas.microsoft.com/office/drawing/2014/main" val="10000"/>
                  </a:ext>
                </a:extLst>
              </a:tr>
              <a:tr h="288967">
                <a:tc>
                  <a:txBody>
                    <a:bodyPr/>
                    <a:lstStyle/>
                    <a:p>
                      <a:r>
                        <a:rPr lang="en-US" sz="1400" dirty="0">
                          <a:solidFill>
                            <a:srgbClr val="C00000"/>
                          </a:solidFill>
                        </a:rPr>
                        <a:t>1</a:t>
                      </a:r>
                    </a:p>
                  </a:txBody>
                  <a:tcPr/>
                </a:tc>
                <a:tc>
                  <a:txBody>
                    <a:bodyPr/>
                    <a:lstStyle/>
                    <a:p>
                      <a:r>
                        <a:rPr lang="en-US" sz="1400" dirty="0">
                          <a:solidFill>
                            <a:srgbClr val="C00000"/>
                          </a:solidFill>
                        </a:rPr>
                        <a:t>ATV</a:t>
                      </a:r>
                      <a:r>
                        <a:rPr lang="en-US" sz="1400" baseline="0" dirty="0">
                          <a:solidFill>
                            <a:srgbClr val="C00000"/>
                          </a:solidFill>
                        </a:rPr>
                        <a:t> use or illegal personal watercraft usage</a:t>
                      </a:r>
                      <a:endParaRPr lang="en-US" sz="1400" dirty="0">
                        <a:solidFill>
                          <a:srgbClr val="C00000"/>
                        </a:solidFill>
                      </a:endParaRPr>
                    </a:p>
                  </a:txBody>
                  <a:tcPr/>
                </a:tc>
                <a:tc>
                  <a:txBody>
                    <a:bodyPr/>
                    <a:lstStyle/>
                    <a:p>
                      <a:pPr algn="ctr"/>
                      <a:r>
                        <a:rPr lang="en-US" sz="1400" dirty="0">
                          <a:solidFill>
                            <a:srgbClr val="C00000"/>
                          </a:solidFill>
                        </a:rPr>
                        <a:t>13</a:t>
                      </a:r>
                    </a:p>
                  </a:txBody>
                  <a:tcPr/>
                </a:tc>
                <a:extLst>
                  <a:ext uri="{0D108BD9-81ED-4DB2-BD59-A6C34878D82A}">
                    <a16:rowId xmlns:a16="http://schemas.microsoft.com/office/drawing/2014/main" val="10001"/>
                  </a:ext>
                </a:extLst>
              </a:tr>
              <a:tr h="228600">
                <a:tc>
                  <a:txBody>
                    <a:bodyPr/>
                    <a:lstStyle/>
                    <a:p>
                      <a:r>
                        <a:rPr lang="en-US" sz="1400" dirty="0"/>
                        <a:t>2</a:t>
                      </a:r>
                    </a:p>
                  </a:txBody>
                  <a:tcPr/>
                </a:tc>
                <a:tc>
                  <a:txBody>
                    <a:bodyPr/>
                    <a:lstStyle/>
                    <a:p>
                      <a:r>
                        <a:rPr lang="en-US" sz="1400" dirty="0"/>
                        <a:t>Drunks on</a:t>
                      </a:r>
                      <a:r>
                        <a:rPr lang="en-US" sz="1400" baseline="0" dirty="0"/>
                        <a:t> the beach/Disrespect of resources</a:t>
                      </a:r>
                      <a:endParaRPr lang="en-US" sz="1400" dirty="0"/>
                    </a:p>
                  </a:txBody>
                  <a:tcPr/>
                </a:tc>
                <a:tc>
                  <a:txBody>
                    <a:bodyPr/>
                    <a:lstStyle/>
                    <a:p>
                      <a:pPr algn="ctr"/>
                      <a:r>
                        <a:rPr lang="en-US" sz="1400" dirty="0"/>
                        <a:t>10</a:t>
                      </a:r>
                    </a:p>
                  </a:txBody>
                  <a:tcPr/>
                </a:tc>
                <a:extLst>
                  <a:ext uri="{0D108BD9-81ED-4DB2-BD59-A6C34878D82A}">
                    <a16:rowId xmlns:a16="http://schemas.microsoft.com/office/drawing/2014/main" val="10002"/>
                  </a:ext>
                </a:extLst>
              </a:tr>
              <a:tr h="259080">
                <a:tc>
                  <a:txBody>
                    <a:bodyPr/>
                    <a:lstStyle/>
                    <a:p>
                      <a:r>
                        <a:rPr lang="en-US" sz="1400" dirty="0"/>
                        <a:t>3</a:t>
                      </a:r>
                    </a:p>
                  </a:txBody>
                  <a:tcPr/>
                </a:tc>
                <a:tc>
                  <a:txBody>
                    <a:bodyPr/>
                    <a:lstStyle/>
                    <a:p>
                      <a:r>
                        <a:rPr lang="en-US" sz="1400" dirty="0">
                          <a:solidFill>
                            <a:schemeClr val="tx1"/>
                          </a:solidFill>
                        </a:rPr>
                        <a:t>Dogs (and</a:t>
                      </a:r>
                      <a:r>
                        <a:rPr lang="en-US" sz="1400" baseline="0" dirty="0">
                          <a:solidFill>
                            <a:schemeClr val="tx1"/>
                          </a:solidFill>
                        </a:rPr>
                        <a:t> everything that comes along with them)</a:t>
                      </a:r>
                      <a:endParaRPr lang="en-US" sz="1400" dirty="0">
                        <a:solidFill>
                          <a:schemeClr val="tx1"/>
                        </a:solidFill>
                      </a:endParaRPr>
                    </a:p>
                  </a:txBody>
                  <a:tcPr/>
                </a:tc>
                <a:tc>
                  <a:txBody>
                    <a:bodyPr/>
                    <a:lstStyle/>
                    <a:p>
                      <a:pPr algn="ctr"/>
                      <a:r>
                        <a:rPr lang="en-US" sz="1400" dirty="0">
                          <a:solidFill>
                            <a:schemeClr val="tx1"/>
                          </a:solidFill>
                        </a:rPr>
                        <a:t>8</a:t>
                      </a:r>
                    </a:p>
                  </a:txBody>
                  <a:tcPr/>
                </a:tc>
                <a:extLst>
                  <a:ext uri="{0D108BD9-81ED-4DB2-BD59-A6C34878D82A}">
                    <a16:rowId xmlns:a16="http://schemas.microsoft.com/office/drawing/2014/main" val="10003"/>
                  </a:ext>
                </a:extLst>
              </a:tr>
              <a:tr h="289558">
                <a:tc>
                  <a:txBody>
                    <a:bodyPr/>
                    <a:lstStyle/>
                    <a:p>
                      <a:r>
                        <a:rPr lang="en-US" sz="1400" dirty="0"/>
                        <a:t>4</a:t>
                      </a:r>
                    </a:p>
                  </a:txBody>
                  <a:tcPr/>
                </a:tc>
                <a:tc>
                  <a:txBody>
                    <a:bodyPr/>
                    <a:lstStyle/>
                    <a:p>
                      <a:r>
                        <a:rPr lang="en-US" sz="1400" dirty="0"/>
                        <a:t>Other boaters</a:t>
                      </a:r>
                      <a:r>
                        <a:rPr lang="en-US" sz="1400" baseline="0" dirty="0"/>
                        <a:t> not following rules</a:t>
                      </a:r>
                      <a:endParaRPr lang="en-US" sz="1400" dirty="0"/>
                    </a:p>
                  </a:txBody>
                  <a:tcPr/>
                </a:tc>
                <a:tc>
                  <a:txBody>
                    <a:bodyPr/>
                    <a:lstStyle/>
                    <a:p>
                      <a:pPr algn="ctr"/>
                      <a:r>
                        <a:rPr lang="en-US" sz="1400" dirty="0"/>
                        <a:t>6</a:t>
                      </a:r>
                    </a:p>
                  </a:txBody>
                  <a:tcPr/>
                </a:tc>
                <a:extLst>
                  <a:ext uri="{0D108BD9-81ED-4DB2-BD59-A6C34878D82A}">
                    <a16:rowId xmlns:a16="http://schemas.microsoft.com/office/drawing/2014/main" val="10004"/>
                  </a:ext>
                </a:extLst>
              </a:tr>
              <a:tr h="289558">
                <a:tc>
                  <a:txBody>
                    <a:bodyPr/>
                    <a:lstStyle/>
                    <a:p>
                      <a:r>
                        <a:rPr lang="en-US" sz="1400" dirty="0"/>
                        <a:t>5</a:t>
                      </a:r>
                    </a:p>
                  </a:txBody>
                  <a:tcPr/>
                </a:tc>
                <a:tc>
                  <a:txBody>
                    <a:bodyPr/>
                    <a:lstStyle/>
                    <a:p>
                      <a:r>
                        <a:rPr lang="en-US" sz="1400" dirty="0"/>
                        <a:t>Lack</a:t>
                      </a:r>
                      <a:r>
                        <a:rPr lang="en-US" sz="1400" baseline="0" dirty="0"/>
                        <a:t> of Public Access/Lack of Transportation</a:t>
                      </a:r>
                      <a:endParaRPr lang="en-US" sz="1400" dirty="0"/>
                    </a:p>
                  </a:txBody>
                  <a:tcPr/>
                </a:tc>
                <a:tc>
                  <a:txBody>
                    <a:bodyPr/>
                    <a:lstStyle/>
                    <a:p>
                      <a:pPr algn="ctr"/>
                      <a:r>
                        <a:rPr lang="en-US" sz="1400" dirty="0"/>
                        <a:t>5</a:t>
                      </a:r>
                    </a:p>
                  </a:txBody>
                  <a:tcPr/>
                </a:tc>
                <a:extLst>
                  <a:ext uri="{0D108BD9-81ED-4DB2-BD59-A6C34878D82A}">
                    <a16:rowId xmlns:a16="http://schemas.microsoft.com/office/drawing/2014/main" val="10005"/>
                  </a:ext>
                </a:extLst>
              </a:tr>
              <a:tr h="304800">
                <a:tc>
                  <a:txBody>
                    <a:bodyPr/>
                    <a:lstStyle/>
                    <a:p>
                      <a:r>
                        <a:rPr lang="en-US" sz="1400" dirty="0"/>
                        <a:t>6</a:t>
                      </a:r>
                    </a:p>
                  </a:txBody>
                  <a:tcPr/>
                </a:tc>
                <a:tc>
                  <a:txBody>
                    <a:bodyPr/>
                    <a:lstStyle/>
                    <a:p>
                      <a:r>
                        <a:rPr lang="en-US" sz="1400" dirty="0"/>
                        <a:t>Parking fees/Bathroom</a:t>
                      </a:r>
                      <a:r>
                        <a:rPr lang="en-US" sz="1400" baseline="0" dirty="0"/>
                        <a:t> conditions/Beach Fees</a:t>
                      </a:r>
                      <a:endParaRPr lang="en-US" sz="1400" dirty="0"/>
                    </a:p>
                  </a:txBody>
                  <a:tcPr/>
                </a:tc>
                <a:tc>
                  <a:txBody>
                    <a:bodyPr/>
                    <a:lstStyle/>
                    <a:p>
                      <a:pPr algn="ctr"/>
                      <a:r>
                        <a:rPr lang="en-US" sz="1400" dirty="0"/>
                        <a:t>4</a:t>
                      </a:r>
                    </a:p>
                  </a:txBody>
                  <a:tcPr/>
                </a:tc>
                <a:extLst>
                  <a:ext uri="{0D108BD9-81ED-4DB2-BD59-A6C34878D82A}">
                    <a16:rowId xmlns:a16="http://schemas.microsoft.com/office/drawing/2014/main" val="10006"/>
                  </a:ext>
                </a:extLst>
              </a:tr>
              <a:tr h="304800">
                <a:tc>
                  <a:txBody>
                    <a:bodyPr/>
                    <a:lstStyle/>
                    <a:p>
                      <a:r>
                        <a:rPr lang="en-US" sz="1400" dirty="0"/>
                        <a:t>7</a:t>
                      </a:r>
                    </a:p>
                  </a:txBody>
                  <a:tcPr/>
                </a:tc>
                <a:tc>
                  <a:txBody>
                    <a:bodyPr/>
                    <a:lstStyle/>
                    <a:p>
                      <a:r>
                        <a:rPr lang="en-US" sz="1400" dirty="0"/>
                        <a:t>Loud music/cell phone use</a:t>
                      </a:r>
                    </a:p>
                  </a:txBody>
                  <a:tcPr/>
                </a:tc>
                <a:tc>
                  <a:txBody>
                    <a:bodyPr/>
                    <a:lstStyle/>
                    <a:p>
                      <a:pPr algn="ctr"/>
                      <a:r>
                        <a:rPr lang="en-US" sz="1400" dirty="0"/>
                        <a:t>3</a:t>
                      </a:r>
                    </a:p>
                  </a:txBody>
                  <a:tcPr/>
                </a:tc>
                <a:extLst>
                  <a:ext uri="{0D108BD9-81ED-4DB2-BD59-A6C34878D82A}">
                    <a16:rowId xmlns:a16="http://schemas.microsoft.com/office/drawing/2014/main" val="10007"/>
                  </a:ext>
                </a:extLst>
              </a:tr>
              <a:tr h="251153">
                <a:tc>
                  <a:txBody>
                    <a:bodyPr/>
                    <a:lstStyle/>
                    <a:p>
                      <a:r>
                        <a:rPr lang="en-US" sz="1400" dirty="0"/>
                        <a:t>8</a:t>
                      </a:r>
                    </a:p>
                  </a:txBody>
                  <a:tcPr/>
                </a:tc>
                <a:tc>
                  <a:txBody>
                    <a:bodyPr/>
                    <a:lstStyle/>
                    <a:p>
                      <a:r>
                        <a:rPr lang="en-US" sz="1400" dirty="0"/>
                        <a:t>Removal or</a:t>
                      </a:r>
                      <a:r>
                        <a:rPr lang="en-US" sz="1400" baseline="0" dirty="0"/>
                        <a:t> degradation of plant life for active recreation/crowds</a:t>
                      </a:r>
                      <a:endParaRPr lang="en-US" sz="1400" dirty="0"/>
                    </a:p>
                  </a:txBody>
                  <a:tcPr/>
                </a:tc>
                <a:tc>
                  <a:txBody>
                    <a:bodyPr/>
                    <a:lstStyle/>
                    <a:p>
                      <a:pPr algn="ctr"/>
                      <a:r>
                        <a:rPr lang="en-US" sz="1400" dirty="0"/>
                        <a:t>3</a:t>
                      </a:r>
                    </a:p>
                  </a:txBody>
                  <a:tcPr/>
                </a:tc>
                <a:extLst>
                  <a:ext uri="{0D108BD9-81ED-4DB2-BD59-A6C34878D82A}">
                    <a16:rowId xmlns:a16="http://schemas.microsoft.com/office/drawing/2014/main" val="10008"/>
                  </a:ext>
                </a:extLst>
              </a:tr>
              <a:tr h="281633">
                <a:tc>
                  <a:txBody>
                    <a:bodyPr/>
                    <a:lstStyle/>
                    <a:p>
                      <a:r>
                        <a:rPr lang="en-US" sz="1400" dirty="0"/>
                        <a:t>9</a:t>
                      </a:r>
                    </a:p>
                  </a:txBody>
                  <a:tcPr/>
                </a:tc>
                <a:tc>
                  <a:txBody>
                    <a:bodyPr/>
                    <a:lstStyle/>
                    <a:p>
                      <a:r>
                        <a:rPr lang="en-US" sz="1400" dirty="0"/>
                        <a:t>Coastal erosion/Algae</a:t>
                      </a:r>
                      <a:r>
                        <a:rPr lang="en-US" sz="1400" baseline="0" dirty="0"/>
                        <a:t> blooms/oil on beach</a:t>
                      </a:r>
                      <a:endParaRPr lang="en-US" sz="1400" dirty="0"/>
                    </a:p>
                  </a:txBody>
                  <a:tcPr/>
                </a:tc>
                <a:tc>
                  <a:txBody>
                    <a:bodyPr/>
                    <a:lstStyle/>
                    <a:p>
                      <a:pPr algn="ctr"/>
                      <a:r>
                        <a:rPr lang="en-US" sz="1400" dirty="0"/>
                        <a:t>3</a:t>
                      </a:r>
                    </a:p>
                  </a:txBody>
                  <a:tcPr/>
                </a:tc>
                <a:extLst>
                  <a:ext uri="{0D108BD9-81ED-4DB2-BD59-A6C34878D82A}">
                    <a16:rowId xmlns:a16="http://schemas.microsoft.com/office/drawing/2014/main" val="10009"/>
                  </a:ext>
                </a:extLst>
              </a:tr>
              <a:tr h="228600">
                <a:tc>
                  <a:txBody>
                    <a:bodyPr/>
                    <a:lstStyle/>
                    <a:p>
                      <a:r>
                        <a:rPr lang="en-US" sz="1400" dirty="0"/>
                        <a:t>10</a:t>
                      </a:r>
                    </a:p>
                  </a:txBody>
                  <a:tcPr/>
                </a:tc>
                <a:tc>
                  <a:txBody>
                    <a:bodyPr/>
                    <a:lstStyle/>
                    <a:p>
                      <a:r>
                        <a:rPr lang="en-US" sz="1400" dirty="0"/>
                        <a:t>Bugs/Insects/Mosquitos</a:t>
                      </a:r>
                    </a:p>
                  </a:txBody>
                  <a:tcPr/>
                </a:tc>
                <a:tc>
                  <a:txBody>
                    <a:bodyPr/>
                    <a:lstStyle/>
                    <a:p>
                      <a:pPr algn="ctr"/>
                      <a:r>
                        <a:rPr lang="en-US" sz="1400" dirty="0"/>
                        <a:t>3</a:t>
                      </a:r>
                    </a:p>
                  </a:txBody>
                  <a:tcPr/>
                </a:tc>
                <a:extLst>
                  <a:ext uri="{0D108BD9-81ED-4DB2-BD59-A6C34878D82A}">
                    <a16:rowId xmlns:a16="http://schemas.microsoft.com/office/drawing/2014/main" val="10010"/>
                  </a:ext>
                </a:extLst>
              </a:tr>
              <a:tr h="259080">
                <a:tc>
                  <a:txBody>
                    <a:bodyPr/>
                    <a:lstStyle/>
                    <a:p>
                      <a:r>
                        <a:rPr lang="en-US" sz="1400" dirty="0"/>
                        <a:t>11</a:t>
                      </a:r>
                    </a:p>
                  </a:txBody>
                  <a:tcPr/>
                </a:tc>
                <a:tc>
                  <a:txBody>
                    <a:bodyPr/>
                    <a:lstStyle/>
                    <a:p>
                      <a:r>
                        <a:rPr lang="en-US" sz="1400" dirty="0"/>
                        <a:t>Jellyfish/sharks</a:t>
                      </a:r>
                    </a:p>
                  </a:txBody>
                  <a:tcPr/>
                </a:tc>
                <a:tc>
                  <a:txBody>
                    <a:bodyPr/>
                    <a:lstStyle/>
                    <a:p>
                      <a:pPr algn="ctr"/>
                      <a:r>
                        <a:rPr lang="en-US" sz="1400" dirty="0"/>
                        <a:t>3</a:t>
                      </a:r>
                    </a:p>
                  </a:txBody>
                  <a:tcPr/>
                </a:tc>
                <a:extLst>
                  <a:ext uri="{0D108BD9-81ED-4DB2-BD59-A6C34878D82A}">
                    <a16:rowId xmlns:a16="http://schemas.microsoft.com/office/drawing/2014/main" val="10011"/>
                  </a:ext>
                </a:extLst>
              </a:tr>
              <a:tr h="259080">
                <a:tc>
                  <a:txBody>
                    <a:bodyPr/>
                    <a:lstStyle/>
                    <a:p>
                      <a:r>
                        <a:rPr lang="en-US" sz="1400" dirty="0"/>
                        <a:t>12</a:t>
                      </a:r>
                    </a:p>
                  </a:txBody>
                  <a:tcPr/>
                </a:tc>
                <a:tc>
                  <a:txBody>
                    <a:bodyPr/>
                    <a:lstStyle/>
                    <a:p>
                      <a:r>
                        <a:rPr lang="en-US" sz="1400" dirty="0"/>
                        <a:t>Fishing in posted swimming areas</a:t>
                      </a:r>
                    </a:p>
                  </a:txBody>
                  <a:tcPr/>
                </a:tc>
                <a:tc>
                  <a:txBody>
                    <a:bodyPr/>
                    <a:lstStyle/>
                    <a:p>
                      <a:pPr algn="ctr"/>
                      <a:r>
                        <a:rPr lang="en-US" sz="1400" dirty="0"/>
                        <a:t>2</a:t>
                      </a:r>
                    </a:p>
                  </a:txBody>
                  <a:tcPr/>
                </a:tc>
                <a:extLst>
                  <a:ext uri="{0D108BD9-81ED-4DB2-BD59-A6C34878D82A}">
                    <a16:rowId xmlns:a16="http://schemas.microsoft.com/office/drawing/2014/main" val="10012"/>
                  </a:ext>
                </a:extLst>
              </a:tr>
              <a:tr h="259080">
                <a:tc>
                  <a:txBody>
                    <a:bodyPr/>
                    <a:lstStyle/>
                    <a:p>
                      <a:r>
                        <a:rPr lang="en-US" sz="1400" dirty="0"/>
                        <a:t>13</a:t>
                      </a:r>
                    </a:p>
                  </a:txBody>
                  <a:tcPr/>
                </a:tc>
                <a:tc>
                  <a:txBody>
                    <a:bodyPr/>
                    <a:lstStyle/>
                    <a:p>
                      <a:r>
                        <a:rPr lang="en-US" sz="1400" dirty="0"/>
                        <a:t>Weather (e.g. rain or high winds)</a:t>
                      </a:r>
                    </a:p>
                  </a:txBody>
                  <a:tcPr/>
                </a:tc>
                <a:tc>
                  <a:txBody>
                    <a:bodyPr/>
                    <a:lstStyle/>
                    <a:p>
                      <a:pPr algn="ctr"/>
                      <a:r>
                        <a:rPr lang="en-US" sz="1400" dirty="0"/>
                        <a:t>2</a:t>
                      </a:r>
                    </a:p>
                  </a:txBody>
                  <a:tcPr/>
                </a:tc>
                <a:extLst>
                  <a:ext uri="{0D108BD9-81ED-4DB2-BD59-A6C34878D82A}">
                    <a16:rowId xmlns:a16="http://schemas.microsoft.com/office/drawing/2014/main" val="10013"/>
                  </a:ext>
                </a:extLst>
              </a:tr>
              <a:tr h="332278">
                <a:tc>
                  <a:txBody>
                    <a:bodyPr/>
                    <a:lstStyle/>
                    <a:p>
                      <a:r>
                        <a:rPr lang="en-US" sz="1400" dirty="0"/>
                        <a:t>14</a:t>
                      </a:r>
                    </a:p>
                  </a:txBody>
                  <a:tcPr/>
                </a:tc>
                <a:tc>
                  <a:txBody>
                    <a:bodyPr/>
                    <a:lstStyle/>
                    <a:p>
                      <a:r>
                        <a:rPr lang="en-US" sz="1400" dirty="0"/>
                        <a:t>Destruction of surfing breaks by beach</a:t>
                      </a:r>
                      <a:r>
                        <a:rPr lang="en-US" sz="1400" baseline="0" dirty="0"/>
                        <a:t> replenishment</a:t>
                      </a:r>
                      <a:endParaRPr lang="en-US" sz="1400" dirty="0"/>
                    </a:p>
                  </a:txBody>
                  <a:tcPr/>
                </a:tc>
                <a:tc>
                  <a:txBody>
                    <a:bodyPr/>
                    <a:lstStyle/>
                    <a:p>
                      <a:pPr algn="ctr"/>
                      <a:r>
                        <a:rPr lang="en-US" sz="1400" dirty="0"/>
                        <a:t>1</a:t>
                      </a:r>
                    </a:p>
                  </a:txBody>
                  <a:tcPr/>
                </a:tc>
                <a:extLst>
                  <a:ext uri="{0D108BD9-81ED-4DB2-BD59-A6C34878D82A}">
                    <a16:rowId xmlns:a16="http://schemas.microsoft.com/office/drawing/2014/main" val="10014"/>
                  </a:ext>
                </a:extLst>
              </a:tr>
              <a:tr h="427513">
                <a:tc>
                  <a:txBody>
                    <a:bodyPr/>
                    <a:lstStyle/>
                    <a:p>
                      <a:r>
                        <a:rPr lang="en-US" sz="1400" dirty="0"/>
                        <a:t>15</a:t>
                      </a:r>
                    </a:p>
                  </a:txBody>
                  <a:tcPr/>
                </a:tc>
                <a:tc>
                  <a:txBody>
                    <a:bodyPr/>
                    <a:lstStyle/>
                    <a:p>
                      <a:r>
                        <a:rPr lang="en-US" sz="1400" dirty="0"/>
                        <a:t>Lack of free water filling stations for water containers</a:t>
                      </a:r>
                    </a:p>
                  </a:txBody>
                  <a:tcPr/>
                </a:tc>
                <a:tc>
                  <a:txBody>
                    <a:bodyPr/>
                    <a:lstStyle/>
                    <a:p>
                      <a:pPr algn="ctr"/>
                      <a:r>
                        <a:rPr lang="en-US" sz="1400" dirty="0"/>
                        <a:t>1</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79130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Discussion Session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3231654"/>
          </a:xfrm>
          <a:prstGeom prst="rect">
            <a:avLst/>
          </a:prstGeom>
          <a:noFill/>
        </p:spPr>
        <p:txBody>
          <a:bodyPr wrap="square" rtlCol="0">
            <a:spAutoFit/>
          </a:bodyPr>
          <a:lstStyle/>
          <a:p>
            <a:r>
              <a:rPr lang="en-US" sz="2400" dirty="0">
                <a:latin typeface="Avenir Book"/>
                <a:cs typeface="Avenir Book"/>
              </a:rPr>
              <a:t>Topics will include:</a:t>
            </a:r>
          </a:p>
          <a:p>
            <a:endParaRPr lang="en-US" sz="2400" dirty="0">
              <a:latin typeface="Avenir Book"/>
              <a:cs typeface="Avenir Book"/>
            </a:endParaRPr>
          </a:p>
          <a:p>
            <a:pPr marL="457200" indent="-457200">
              <a:buAutoNum type="arabicPeriod"/>
            </a:pPr>
            <a:r>
              <a:rPr lang="en-US" sz="2400" dirty="0">
                <a:latin typeface="Avenir Book"/>
                <a:cs typeface="Avenir Book"/>
              </a:rPr>
              <a:t>Defining important areas</a:t>
            </a:r>
          </a:p>
          <a:p>
            <a:pPr marL="457200" indent="-457200">
              <a:buAutoNum type="arabicPeriod"/>
            </a:pPr>
            <a:endParaRPr lang="en-US" sz="2400" dirty="0">
              <a:latin typeface="Avenir Book"/>
              <a:cs typeface="Avenir Book"/>
            </a:endParaRPr>
          </a:p>
          <a:p>
            <a:pPr marL="457200" indent="-457200">
              <a:buAutoNum type="arabicPeriod" startAt="2"/>
            </a:pPr>
            <a:r>
              <a:rPr lang="en-US" sz="2400" dirty="0">
                <a:latin typeface="Avenir Book"/>
                <a:cs typeface="Avenir Book"/>
              </a:rPr>
              <a:t>Identifying potential impacts and use conflicts</a:t>
            </a:r>
          </a:p>
          <a:p>
            <a:endParaRPr lang="en-US" sz="2400" dirty="0">
              <a:latin typeface="Avenir Book"/>
              <a:cs typeface="Avenir Book"/>
            </a:endParaRPr>
          </a:p>
          <a:p>
            <a:r>
              <a:rPr lang="en-US" sz="2400" dirty="0">
                <a:latin typeface="Avenir Book"/>
                <a:cs typeface="Avenir Book"/>
              </a:rPr>
              <a:t>3.  Developing effective engagement </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 y="0"/>
            <a:ext cx="9144007" cy="6858000"/>
          </a:xfrm>
          <a:prstGeom prst="rect">
            <a:avLst/>
          </a:prstGeom>
        </p:spPr>
      </p:pic>
      <p:sp>
        <p:nvSpPr>
          <p:cNvPr id="2" name="Title 1"/>
          <p:cNvSpPr>
            <a:spLocks noGrp="1"/>
          </p:cNvSpPr>
          <p:nvPr>
            <p:ph type="ctrTitle"/>
          </p:nvPr>
        </p:nvSpPr>
        <p:spPr>
          <a:xfrm>
            <a:off x="838200" y="1524000"/>
            <a:ext cx="7562562" cy="5029199"/>
          </a:xfrm>
        </p:spPr>
        <p:txBody>
          <a:bodyPr lIns="0" tIns="0" rIns="0" bIns="0" anchor="ctr" anchorCtr="0">
            <a:noAutofit/>
          </a:bodyPr>
          <a:lstStyle/>
          <a:p>
            <a:pPr algn="ctr">
              <a:lnSpc>
                <a:spcPct val="100000"/>
              </a:lnSpc>
              <a:spcBef>
                <a:spcPts val="1200"/>
              </a:spcBef>
              <a:spcAft>
                <a:spcPts val="0"/>
              </a:spcAft>
            </a:pPr>
            <a:br>
              <a:rPr lang="en-US" sz="2000" b="1" dirty="0">
                <a:solidFill>
                  <a:prstClr val="white"/>
                </a:solidFill>
              </a:rPr>
            </a:br>
            <a:br>
              <a:rPr lang="en-US" sz="2000" b="1" dirty="0">
                <a:solidFill>
                  <a:prstClr val="white"/>
                </a:solidFill>
              </a:rPr>
            </a:br>
            <a:r>
              <a:rPr lang="en-US" sz="2000" b="1" dirty="0">
                <a:solidFill>
                  <a:prstClr val="white"/>
                </a:solidFill>
              </a:rPr>
              <a:t>Thank you to our hosts:</a:t>
            </a:r>
            <a:br>
              <a:rPr lang="en-US" sz="2000" b="1" dirty="0">
                <a:solidFill>
                  <a:prstClr val="white"/>
                </a:solidFill>
              </a:rPr>
            </a:br>
            <a:br>
              <a:rPr lang="en-US" sz="2000" b="1" dirty="0">
                <a:solidFill>
                  <a:prstClr val="white"/>
                </a:solidFill>
              </a:rPr>
            </a:br>
            <a:r>
              <a:rPr lang="en-US" sz="2000" b="1" dirty="0">
                <a:solidFill>
                  <a:prstClr val="white"/>
                </a:solidFill>
              </a:rPr>
              <a:t>Lisa Gutierrez</a:t>
            </a:r>
            <a:br>
              <a:rPr lang="en-US" sz="2000" b="1" dirty="0">
                <a:solidFill>
                  <a:prstClr val="white"/>
                </a:solidFill>
              </a:rPr>
            </a:br>
            <a:r>
              <a:rPr lang="en-US" sz="2000" b="1" dirty="0">
                <a:solidFill>
                  <a:prstClr val="white"/>
                </a:solidFill>
              </a:rPr>
              <a:t>Director, Public Access, Water Trails and Recreation Planning Program</a:t>
            </a:r>
            <a:br>
              <a:rPr lang="en-US" sz="2000" b="1" dirty="0">
                <a:solidFill>
                  <a:prstClr val="white"/>
                </a:solidFill>
              </a:rPr>
            </a:br>
            <a:r>
              <a:rPr lang="en-US" sz="2000" b="1" dirty="0">
                <a:solidFill>
                  <a:prstClr val="white"/>
                </a:solidFill>
              </a:rPr>
              <a:t>		Maryland Department of Natural Resources</a:t>
            </a:r>
            <a:br>
              <a:rPr lang="en-US" sz="2000" b="1" dirty="0">
                <a:solidFill>
                  <a:prstClr val="white"/>
                </a:solidFill>
              </a:rPr>
            </a:br>
            <a:br>
              <a:rPr lang="en-US" sz="2000" b="1" dirty="0">
                <a:solidFill>
                  <a:prstClr val="white"/>
                </a:solidFill>
              </a:rPr>
            </a:br>
            <a:r>
              <a:rPr lang="en-US" sz="2000" b="1" dirty="0">
                <a:solidFill>
                  <a:prstClr val="white"/>
                </a:solidFill>
              </a:rPr>
              <a:t>Nicole Rodi</a:t>
            </a:r>
            <a:br>
              <a:rPr lang="en-US" sz="2000" b="1" dirty="0">
                <a:solidFill>
                  <a:prstClr val="white"/>
                </a:solidFill>
              </a:rPr>
            </a:br>
            <a:r>
              <a:rPr lang="en-US" sz="2000" b="1" dirty="0">
                <a:solidFill>
                  <a:prstClr val="white"/>
                </a:solidFill>
              </a:rPr>
              <a:t>Planner II</a:t>
            </a:r>
            <a:br>
              <a:rPr lang="en-US" sz="2000" b="1" dirty="0">
                <a:solidFill>
                  <a:prstClr val="white"/>
                </a:solidFill>
              </a:rPr>
            </a:br>
            <a:r>
              <a:rPr lang="en-US" sz="2000" b="1" dirty="0">
                <a:solidFill>
                  <a:prstClr val="white"/>
                </a:solidFill>
              </a:rPr>
              <a:t>Department of Natural Resources and Environmental Control</a:t>
            </a:r>
            <a:br>
              <a:rPr lang="en-US" sz="2000" b="1" dirty="0">
                <a:solidFill>
                  <a:prstClr val="white"/>
                </a:solidFill>
              </a:rPr>
            </a:br>
            <a:r>
              <a:rPr lang="en-US" sz="2000" b="1" dirty="0">
                <a:solidFill>
                  <a:prstClr val="white"/>
                </a:solidFill>
              </a:rPr>
              <a:t>Delaware Coastal Programs</a:t>
            </a:r>
            <a:br>
              <a:rPr lang="en-US" sz="2000" b="1" dirty="0">
                <a:solidFill>
                  <a:prstClr val="white"/>
                </a:solidFill>
              </a:rPr>
            </a:br>
            <a:br>
              <a:rPr lang="en-US" sz="2000" b="1" dirty="0">
                <a:solidFill>
                  <a:prstClr val="white"/>
                </a:solidFill>
              </a:rPr>
            </a:br>
            <a:r>
              <a:rPr lang="en-US" sz="2000" b="1" dirty="0">
                <a:solidFill>
                  <a:prstClr val="white"/>
                </a:solidFill>
              </a:rPr>
              <a:t>South Coastal Library</a:t>
            </a:r>
            <a:br>
              <a:rPr lang="en-US" sz="2000" b="1" dirty="0">
                <a:solidFill>
                  <a:prstClr val="white"/>
                </a:solidFill>
              </a:rPr>
            </a:br>
            <a:r>
              <a:rPr lang="en-US" sz="2000" b="1" dirty="0">
                <a:solidFill>
                  <a:prstClr val="white"/>
                </a:solidFill>
              </a:rPr>
              <a:t>Mid Atlantic Regional Council on the Ocean</a:t>
            </a:r>
            <a:br>
              <a:rPr lang="en-US" sz="2000" b="1" dirty="0">
                <a:solidFill>
                  <a:prstClr val="white"/>
                </a:solidFill>
              </a:rPr>
            </a:br>
            <a:r>
              <a:rPr lang="en-US" sz="2000" b="1" dirty="0" err="1">
                <a:solidFill>
                  <a:prstClr val="white"/>
                </a:solidFill>
              </a:rPr>
              <a:t>Surfrider</a:t>
            </a:r>
            <a:r>
              <a:rPr lang="en-US" sz="2000" b="1" dirty="0">
                <a:solidFill>
                  <a:prstClr val="white"/>
                </a:solidFill>
              </a:rPr>
              <a:t> Foundation</a:t>
            </a:r>
            <a:br>
              <a:rPr lang="en-US" sz="2000" b="1" dirty="0">
                <a:solidFill>
                  <a:prstClr val="white"/>
                </a:solidFill>
              </a:rPr>
            </a:br>
            <a:endParaRPr lang="en-US" sz="4000" b="1" i="1" dirty="0">
              <a:solidFill>
                <a:schemeClr val="bg1"/>
              </a:solidFill>
            </a:endParaRPr>
          </a:p>
        </p:txBody>
      </p:sp>
    </p:spTree>
    <p:extLst>
      <p:ext uri="{BB962C8B-B14F-4D97-AF65-F5344CB8AC3E}">
        <p14:creationId xmlns:p14="http://schemas.microsoft.com/office/powerpoint/2010/main" val="379718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Defining important areas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2" name="Rectangle 1"/>
          <p:cNvSpPr/>
          <p:nvPr/>
        </p:nvSpPr>
        <p:spPr>
          <a:xfrm>
            <a:off x="420914" y="1447800"/>
            <a:ext cx="8342086" cy="3416320"/>
          </a:xfrm>
          <a:prstGeom prst="rect">
            <a:avLst/>
          </a:prstGeom>
        </p:spPr>
        <p:txBody>
          <a:bodyPr wrap="square">
            <a:spAutoFit/>
          </a:bodyPr>
          <a:lstStyle/>
          <a:p>
            <a:pPr marL="285750" lvl="0" indent="-285750">
              <a:buFont typeface="Arial"/>
              <a:buChar char="•"/>
            </a:pPr>
            <a:r>
              <a:rPr lang="en-US" sz="2400" dirty="0">
                <a:latin typeface="Avenir Book"/>
                <a:cs typeface="Avenir Book"/>
              </a:rPr>
              <a:t>What factors should be considered when defining an area as important for non-consumptive recreation? (examples from OAP include: intensity of use, contributions to local economies, maintaining dark skies and natural sounds).</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these factors be prioritized?</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Does the MARCO Ocean Data Portal cover these factors adequately?  If not, where could we get that information?</a:t>
            </a:r>
          </a:p>
        </p:txBody>
      </p:sp>
    </p:spTree>
    <p:extLst>
      <p:ext uri="{BB962C8B-B14F-4D97-AF65-F5344CB8AC3E}">
        <p14:creationId xmlns:p14="http://schemas.microsoft.com/office/powerpoint/2010/main" val="254376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fontScale="25000" lnSpcReduction="20000"/>
          </a:bodyPr>
          <a:lstStyle/>
          <a:p>
            <a:pPr>
              <a:lnSpc>
                <a:spcPts val="3600"/>
              </a:lnSpc>
              <a:spcBef>
                <a:spcPct val="0"/>
              </a:spcBef>
            </a:pPr>
            <a:endParaRPr lang="en-US" sz="3200" dirty="0">
              <a:solidFill>
                <a:schemeClr val="bg1"/>
              </a:solidFill>
              <a:latin typeface="Avenir Book"/>
              <a:cs typeface="Avenir Book"/>
            </a:endParaRPr>
          </a:p>
          <a:p>
            <a:pPr>
              <a:lnSpc>
                <a:spcPts val="3600"/>
              </a:lnSpc>
              <a:spcBef>
                <a:spcPct val="0"/>
              </a:spcBef>
            </a:pPr>
            <a:r>
              <a:rPr lang="en-US" sz="12000" dirty="0">
                <a:solidFill>
                  <a:schemeClr val="bg1"/>
                </a:solidFill>
                <a:latin typeface="Avenir Medium"/>
                <a:cs typeface="Avenir Medium"/>
              </a:rPr>
              <a:t>Identifying potential impacts and use conflicts</a:t>
            </a:r>
          </a:p>
          <a:p>
            <a:pPr lvl="0">
              <a:lnSpc>
                <a:spcPts val="3600"/>
              </a:lnSpc>
              <a:spcBef>
                <a:spcPct val="0"/>
              </a:spcBef>
            </a:pPr>
            <a:r>
              <a:rPr lang="en-US" sz="3000" dirty="0">
                <a:solidFill>
                  <a:schemeClr val="bg1"/>
                </a:solidFill>
                <a:latin typeface="Avenir Medium"/>
                <a:ea typeface="+mj-ea"/>
                <a:cs typeface="Avenir Medium"/>
              </a:rPr>
              <a:t>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457200" y="1676401"/>
            <a:ext cx="8153400" cy="3785652"/>
          </a:xfrm>
          <a:prstGeom prst="rect">
            <a:avLst/>
          </a:prstGeom>
        </p:spPr>
        <p:txBody>
          <a:bodyPr wrap="square">
            <a:spAutoFit/>
          </a:bodyPr>
          <a:lstStyle/>
          <a:p>
            <a:pPr marL="285750" lvl="0" indent="-285750">
              <a:buFont typeface="Arial"/>
              <a:buChar char="•"/>
            </a:pPr>
            <a:r>
              <a:rPr lang="en-US" sz="2400" dirty="0">
                <a:latin typeface="Avenir Book"/>
                <a:cs typeface="Avenir Book"/>
              </a:rPr>
              <a:t>How can we further identify and assess potential impacts and use conflicts to important non-consumptive recreational uses from other human uses (also other recreational uses)?</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we further identify potential impacts and conflicts between non-consumptive recreational uses and marine and coastal resources? </a:t>
            </a:r>
          </a:p>
          <a:p>
            <a:pPr marL="285750" lvl="0" indent="-285750">
              <a:buFont typeface="Arial"/>
              <a:buChar char="•"/>
            </a:pPr>
            <a:endParaRPr lang="en-US" sz="2400" dirty="0">
              <a:latin typeface="Avenir Book"/>
              <a:cs typeface="Avenir Book"/>
            </a:endParaRPr>
          </a:p>
          <a:p>
            <a:pPr marL="285750" lvl="0" indent="-285750">
              <a:buFont typeface="Arial"/>
              <a:buChar char="•"/>
            </a:pPr>
            <a:r>
              <a:rPr lang="en-US" sz="2400" dirty="0">
                <a:latin typeface="Avenir Book"/>
                <a:cs typeface="Avenir Book"/>
              </a:rPr>
              <a:t>How can these impacts and conflicts be prioritized?</a:t>
            </a:r>
          </a:p>
        </p:txBody>
      </p:sp>
    </p:spTree>
    <p:extLst>
      <p:ext uri="{BB962C8B-B14F-4D97-AF65-F5344CB8AC3E}">
        <p14:creationId xmlns:p14="http://schemas.microsoft.com/office/powerpoint/2010/main" val="268728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lang="en-US" sz="3000" dirty="0">
                <a:solidFill>
                  <a:schemeClr val="bg1"/>
                </a:solidFill>
                <a:latin typeface="Avenir Medium"/>
                <a:ea typeface="+mj-ea"/>
                <a:cs typeface="Avenir Medium"/>
              </a:rPr>
              <a:t>Developing effective engagement   </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609600" y="1676400"/>
            <a:ext cx="8001000" cy="3785652"/>
          </a:xfrm>
          <a:prstGeom prst="rect">
            <a:avLst/>
          </a:prstGeom>
        </p:spPr>
        <p:txBody>
          <a:bodyPr wrap="square">
            <a:spAutoFit/>
          </a:bodyPr>
          <a:lstStyle/>
          <a:p>
            <a:pPr marL="342900" lvl="0" indent="-342900">
              <a:buFont typeface="Arial"/>
              <a:buChar char="•"/>
            </a:pPr>
            <a:r>
              <a:rPr lang="en-US" sz="2400" dirty="0">
                <a:latin typeface="Avenir Book"/>
                <a:cs typeface="Avenir Book"/>
              </a:rPr>
              <a:t>What do you see as the current barriers to effective two-way engagement processes where state and federal agencies are sharing information with and soliciting input from ocean recreation users?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What is working/not working now?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How can we improve engagement?  </a:t>
            </a:r>
          </a:p>
          <a:p>
            <a:pPr marL="342900" lvl="0" indent="-342900">
              <a:buFont typeface="Arial"/>
              <a:buChar char="•"/>
            </a:pPr>
            <a:endParaRPr lang="en-US" sz="2400" dirty="0">
              <a:latin typeface="Avenir Book"/>
              <a:cs typeface="Avenir Book"/>
            </a:endParaRPr>
          </a:p>
          <a:p>
            <a:pPr marL="342900" lvl="0" indent="-342900">
              <a:buFont typeface="Arial"/>
              <a:buChar char="•"/>
            </a:pPr>
            <a:r>
              <a:rPr lang="en-US" sz="2400" dirty="0">
                <a:latin typeface="Avenir Book"/>
                <a:cs typeface="Avenir Book"/>
              </a:rPr>
              <a:t>Do other models exist? </a:t>
            </a:r>
          </a:p>
        </p:txBody>
      </p:sp>
    </p:spTree>
    <p:extLst>
      <p:ext uri="{BB962C8B-B14F-4D97-AF65-F5344CB8AC3E}">
        <p14:creationId xmlns:p14="http://schemas.microsoft.com/office/powerpoint/2010/main" val="14005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79" y="495"/>
            <a:ext cx="9144000" cy="1143000"/>
          </a:xfrm>
          <a:prstGeom prst="rect">
            <a:avLst/>
          </a:prstGeom>
          <a:solidFill>
            <a:schemeClr val="accent1"/>
          </a:solidFill>
        </p:spPr>
        <p:txBody>
          <a:bodyPr vert="horz" lIns="457200" tIns="0" rIns="0" bIns="0" rtlCol="0" anchor="ctr">
            <a:normAutofit/>
          </a:bodyPr>
          <a:lstStyle/>
          <a:p>
            <a:pPr lvl="0">
              <a:lnSpc>
                <a:spcPts val="3600"/>
              </a:lnSpc>
              <a:spcBef>
                <a:spcPct val="0"/>
              </a:spcBef>
            </a:pPr>
            <a:r>
              <a:rPr kumimoji="0" lang="en-US" sz="3000" b="0" i="0" u="none" strike="noStrike" kern="1200" cap="none" spc="0" normalizeH="0" baseline="0" noProof="0" dirty="0">
                <a:ln>
                  <a:noFill/>
                </a:ln>
                <a:solidFill>
                  <a:schemeClr val="bg1"/>
                </a:solidFill>
                <a:effectLst/>
                <a:uLnTx/>
                <a:uFillTx/>
                <a:latin typeface="Avenir Medium"/>
                <a:ea typeface="+mj-ea"/>
                <a:cs typeface="Avenir Medium"/>
              </a:rPr>
              <a:t>For</a:t>
            </a:r>
            <a:r>
              <a:rPr kumimoji="0" lang="en-US" sz="3000" b="0" i="0" u="none" strike="noStrike" kern="1200" cap="none" spc="0" normalizeH="0" noProof="0" dirty="0">
                <a:ln>
                  <a:noFill/>
                </a:ln>
                <a:solidFill>
                  <a:schemeClr val="bg1"/>
                </a:solidFill>
                <a:effectLst/>
                <a:uLnTx/>
                <a:uFillTx/>
                <a:latin typeface="Avenir Medium"/>
                <a:ea typeface="+mj-ea"/>
                <a:cs typeface="Avenir Medium"/>
              </a:rPr>
              <a:t> more information</a:t>
            </a:r>
            <a:endParaRPr kumimoji="0" lang="en-US" sz="3000" b="0" i="0" u="none" strike="noStrike" kern="1200" cap="none" spc="0" normalizeH="0" baseline="0" noProof="0" dirty="0">
              <a:ln>
                <a:noFill/>
              </a:ln>
              <a:solidFill>
                <a:schemeClr val="bg1"/>
              </a:solidFill>
              <a:effectLst/>
              <a:uLnTx/>
              <a:uFillTx/>
              <a:latin typeface="Avenir Medium"/>
              <a:ea typeface="+mj-ea"/>
              <a:cs typeface="Avenir Medium"/>
            </a:endParaRPr>
          </a:p>
        </p:txBody>
      </p:sp>
      <p:sp>
        <p:nvSpPr>
          <p:cNvPr id="3" name="TextBox 2"/>
          <p:cNvSpPr txBox="1"/>
          <p:nvPr/>
        </p:nvSpPr>
        <p:spPr>
          <a:xfrm>
            <a:off x="457200" y="1676400"/>
            <a:ext cx="8153400" cy="646331"/>
          </a:xfrm>
          <a:prstGeom prst="rect">
            <a:avLst/>
          </a:prstGeom>
          <a:noFill/>
        </p:spPr>
        <p:txBody>
          <a:bodyPr wrap="square" rtlCol="0">
            <a:spAutoFit/>
          </a:bodyPr>
          <a:lstStyle/>
          <a:p>
            <a:endParaRPr lang="en-US" dirty="0"/>
          </a:p>
          <a:p>
            <a:endParaRPr lang="en-US" dirty="0"/>
          </a:p>
        </p:txBody>
      </p:sp>
      <p:sp>
        <p:nvSpPr>
          <p:cNvPr id="4" name="Rectangle 3"/>
          <p:cNvSpPr/>
          <p:nvPr/>
        </p:nvSpPr>
        <p:spPr>
          <a:xfrm>
            <a:off x="624444" y="1193965"/>
            <a:ext cx="8001000" cy="5940087"/>
          </a:xfrm>
          <a:prstGeom prst="rect">
            <a:avLst/>
          </a:prstGeom>
        </p:spPr>
        <p:txBody>
          <a:bodyPr wrap="square">
            <a:spAutoFit/>
          </a:bodyPr>
          <a:lstStyle/>
          <a:p>
            <a:pPr lvl="0"/>
            <a:r>
              <a:rPr lang="en-US" sz="2200" dirty="0">
                <a:latin typeface="Avenir Book"/>
                <a:cs typeface="Avenir Book"/>
              </a:rPr>
              <a:t>Lisa Gutierrez</a:t>
            </a:r>
          </a:p>
          <a:p>
            <a:pPr lvl="0"/>
            <a:r>
              <a:rPr lang="en-US" sz="2200" dirty="0">
                <a:latin typeface="Avenir Book"/>
                <a:cs typeface="Avenir Book"/>
              </a:rPr>
              <a:t>Maryland Department of Natural Resources</a:t>
            </a:r>
          </a:p>
          <a:p>
            <a:pPr lvl="0"/>
            <a:r>
              <a:rPr lang="en-US" sz="2200" dirty="0">
                <a:latin typeface="Avenir Book"/>
                <a:cs typeface="Avenir Book"/>
              </a:rPr>
              <a:t>Public Access, Water Trails and Recreational Planning Program</a:t>
            </a:r>
          </a:p>
          <a:p>
            <a:pPr lvl="0"/>
            <a:r>
              <a:rPr lang="en-US" sz="2200" dirty="0">
                <a:latin typeface="Avenir Book"/>
                <a:cs typeface="Avenir Book"/>
              </a:rPr>
              <a:t>Chesapeake and Coastal Service</a:t>
            </a:r>
          </a:p>
          <a:p>
            <a:pPr lvl="0"/>
            <a:r>
              <a:rPr lang="en-US" sz="2200" dirty="0">
                <a:latin typeface="Avenir Book"/>
                <a:cs typeface="Avenir Book"/>
              </a:rPr>
              <a:t>410-260-8778 (office)        </a:t>
            </a:r>
            <a:r>
              <a:rPr lang="en-US" sz="2200" u="sng" dirty="0">
                <a:solidFill>
                  <a:srgbClr val="5642EA"/>
                </a:solidFill>
                <a:latin typeface="Avenir Book"/>
                <a:cs typeface="Avenir Book"/>
              </a:rPr>
              <a:t>Lisa.Gutierrez@maryland.gov</a:t>
            </a:r>
          </a:p>
          <a:p>
            <a:pPr lvl="0"/>
            <a:endParaRPr lang="en-US" sz="2200" dirty="0">
              <a:latin typeface="Avenir Book"/>
              <a:cs typeface="Avenir Book"/>
            </a:endParaRPr>
          </a:p>
          <a:p>
            <a:pPr lvl="0"/>
            <a:r>
              <a:rPr lang="en-US" sz="2200" dirty="0">
                <a:latin typeface="Avenir Book"/>
                <a:cs typeface="Avenir Book"/>
              </a:rPr>
              <a:t>Nicole Rodi</a:t>
            </a:r>
          </a:p>
          <a:p>
            <a:pPr lvl="0"/>
            <a:r>
              <a:rPr lang="en-US" sz="2200" dirty="0">
                <a:latin typeface="Avenir Book"/>
                <a:cs typeface="Avenir Book"/>
              </a:rPr>
              <a:t>Department of Natural Resources and Environmental Control</a:t>
            </a:r>
          </a:p>
          <a:p>
            <a:pPr lvl="0"/>
            <a:r>
              <a:rPr lang="en-US" sz="2200" dirty="0">
                <a:latin typeface="Avenir Book"/>
                <a:cs typeface="Avenir Book"/>
              </a:rPr>
              <a:t>Delaware Coastal Programs</a:t>
            </a:r>
          </a:p>
          <a:p>
            <a:pPr lvl="0"/>
            <a:r>
              <a:rPr lang="en-US" sz="2200" dirty="0">
                <a:latin typeface="Avenir Book"/>
                <a:cs typeface="Avenir Book"/>
                <a:hlinkClick r:id="rId3"/>
              </a:rPr>
              <a:t>Nicole.rodi@state.de.us</a:t>
            </a:r>
            <a:r>
              <a:rPr lang="en-US" sz="2200" dirty="0">
                <a:latin typeface="Avenir Book"/>
                <a:cs typeface="Avenir Book"/>
              </a:rPr>
              <a:t> </a:t>
            </a:r>
          </a:p>
          <a:p>
            <a:pPr lvl="0"/>
            <a:endParaRPr lang="en-US" sz="2200" dirty="0">
              <a:latin typeface="Avenir Book"/>
              <a:cs typeface="Avenir Book"/>
            </a:endParaRPr>
          </a:p>
          <a:p>
            <a:pPr lvl="0"/>
            <a:r>
              <a:rPr lang="en-US" sz="2200" dirty="0">
                <a:latin typeface="Avenir Book"/>
                <a:cs typeface="Avenir Book"/>
              </a:rPr>
              <a:t>Members of the public and stakeholders are encouraged to provide comments to the Mid-A RPB at any time via email </a:t>
            </a:r>
            <a:r>
              <a:rPr lang="en-US" sz="2200" dirty="0">
                <a:latin typeface="Avenir Book"/>
                <a:cs typeface="Avenir Book"/>
                <a:hlinkClick r:id="rId4"/>
              </a:rPr>
              <a:t>MidAtlanticRPB@boem.gov</a:t>
            </a:r>
            <a:r>
              <a:rPr lang="en-US" sz="2200" dirty="0">
                <a:latin typeface="Avenir Book"/>
                <a:cs typeface="Avenir Book"/>
              </a:rPr>
              <a:t> </a:t>
            </a:r>
          </a:p>
          <a:p>
            <a:pPr lvl="0"/>
            <a:endParaRPr lang="en-US" sz="2400" i="1" dirty="0">
              <a:latin typeface="Avenir Book"/>
              <a:cs typeface="Avenir Book"/>
            </a:endParaRPr>
          </a:p>
          <a:p>
            <a:pPr lvl="0"/>
            <a:endParaRPr lang="en-US" sz="2400" i="1" dirty="0">
              <a:latin typeface="Avenir Book"/>
              <a:cs typeface="Avenir Book"/>
            </a:endParaRPr>
          </a:p>
          <a:p>
            <a:pPr lvl="0"/>
            <a:endParaRPr lang="en-US" sz="2400" dirty="0">
              <a:latin typeface="Avenir Book"/>
              <a:cs typeface="Avenir Book"/>
            </a:endParaRPr>
          </a:p>
        </p:txBody>
      </p:sp>
    </p:spTree>
    <p:extLst>
      <p:ext uri="{BB962C8B-B14F-4D97-AF65-F5344CB8AC3E}">
        <p14:creationId xmlns:p14="http://schemas.microsoft.com/office/powerpoint/2010/main" val="420617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1_DSC_0126_10x7.5.JPG"/>
          <p:cNvPicPr>
            <a:picLocks noChangeAspect="1"/>
          </p:cNvPicPr>
          <p:nvPr/>
        </p:nvPicPr>
        <p:blipFill>
          <a:blip r:embed="rId3"/>
          <a:stretch>
            <a:fillRect/>
          </a:stretch>
        </p:blipFill>
        <p:spPr>
          <a:xfrm>
            <a:off x="-1" y="0"/>
            <a:ext cx="9144001" cy="6858000"/>
          </a:xfrm>
          <a:prstGeom prst="rect">
            <a:avLst/>
          </a:prstGeom>
        </p:spPr>
      </p:pic>
      <p:sp>
        <p:nvSpPr>
          <p:cNvPr id="2" name="Title 1"/>
          <p:cNvSpPr>
            <a:spLocks noGrp="1"/>
          </p:cNvSpPr>
          <p:nvPr>
            <p:ph type="title"/>
          </p:nvPr>
        </p:nvSpPr>
        <p:spPr>
          <a:xfrm>
            <a:off x="444088" y="274638"/>
            <a:ext cx="6437777" cy="1143000"/>
          </a:xfrm>
        </p:spPr>
        <p:txBody>
          <a:bodyPr>
            <a:normAutofit/>
          </a:bodyPr>
          <a:lstStyle/>
          <a:p>
            <a:r>
              <a:rPr lang="en-US" dirty="0">
                <a:solidFill>
                  <a:schemeClr val="bg1"/>
                </a:solidFill>
              </a:rPr>
              <a:t>Overview of the Mid-Atlantic Regional Planning Body</a:t>
            </a:r>
          </a:p>
        </p:txBody>
      </p:sp>
      <p:sp>
        <p:nvSpPr>
          <p:cNvPr id="3" name="Content Placeholder 2"/>
          <p:cNvSpPr>
            <a:spLocks noGrp="1"/>
          </p:cNvSpPr>
          <p:nvPr>
            <p:ph idx="1"/>
          </p:nvPr>
        </p:nvSpPr>
        <p:spPr>
          <a:xfrm>
            <a:off x="444089" y="1600200"/>
            <a:ext cx="2908711" cy="4525963"/>
          </a:xfrm>
        </p:spPr>
        <p:txBody>
          <a:bodyPr>
            <a:normAutofit/>
          </a:bodyPr>
          <a:lstStyle/>
          <a:p>
            <a:pPr marL="0" indent="0">
              <a:spcBef>
                <a:spcPts val="1800"/>
              </a:spcBef>
              <a:buNone/>
            </a:pPr>
            <a:r>
              <a:rPr lang="en-US" cap="all" dirty="0">
                <a:solidFill>
                  <a:schemeClr val="bg1"/>
                </a:solidFill>
                <a:latin typeface="Avenir Medium"/>
                <a:cs typeface="Avenir Medium"/>
              </a:rPr>
              <a:t>Established </a:t>
            </a:r>
            <a:r>
              <a:rPr lang="en-US" dirty="0">
                <a:solidFill>
                  <a:schemeClr val="bg1"/>
                </a:solidFill>
              </a:rPr>
              <a:t>in April 2013 </a:t>
            </a:r>
            <a:br>
              <a:rPr lang="en-US" dirty="0">
                <a:solidFill>
                  <a:schemeClr val="bg1"/>
                </a:solidFill>
              </a:rPr>
            </a:br>
            <a:r>
              <a:rPr lang="en-US" dirty="0">
                <a:solidFill>
                  <a:schemeClr val="bg1"/>
                </a:solidFill>
              </a:rPr>
              <a:t>to design and implement collaborative Mid-Atlantic regional ocean planning </a:t>
            </a:r>
          </a:p>
          <a:p>
            <a:pPr marL="0" indent="0">
              <a:spcBef>
                <a:spcPts val="1800"/>
              </a:spcBef>
              <a:buNone/>
            </a:pPr>
            <a:r>
              <a:rPr lang="en-US" cap="all" dirty="0">
                <a:solidFill>
                  <a:schemeClr val="bg1"/>
                </a:solidFill>
                <a:latin typeface="Avenir Medium"/>
                <a:cs typeface="Avenir Medium"/>
              </a:rPr>
              <a:t>Primary purpose </a:t>
            </a:r>
            <a:r>
              <a:rPr lang="en-US" dirty="0">
                <a:solidFill>
                  <a:schemeClr val="bg1"/>
                </a:solidFill>
              </a:rPr>
              <a:t>is to improve coordination, share data, and build collaborative relationships to address regional ocean issues.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0100" y="-304800"/>
            <a:ext cx="11468100" cy="7162800"/>
          </a:xfrm>
          <a:prstGeom prst="rect">
            <a:avLst/>
          </a:prstGeom>
        </p:spPr>
      </p:pic>
      <p:sp>
        <p:nvSpPr>
          <p:cNvPr id="3" name="Content Placeholder 2"/>
          <p:cNvSpPr>
            <a:spLocks noGrp="1"/>
          </p:cNvSpPr>
          <p:nvPr>
            <p:ph idx="1"/>
          </p:nvPr>
        </p:nvSpPr>
        <p:spPr>
          <a:xfrm>
            <a:off x="-76200" y="3461900"/>
            <a:ext cx="6878118" cy="3167500"/>
          </a:xfrm>
          <a:solidFill>
            <a:schemeClr val="tx1">
              <a:lumMod val="95000"/>
              <a:lumOff val="5000"/>
              <a:alpha val="75000"/>
            </a:schemeClr>
          </a:solidFill>
        </p:spPr>
        <p:txBody>
          <a:bodyPr lIns="274320" tIns="137160" rIns="274320"/>
          <a:lstStyle/>
          <a:p>
            <a:r>
              <a:rPr lang="en-US" dirty="0">
                <a:solidFill>
                  <a:schemeClr val="bg1"/>
                </a:solidFill>
              </a:rPr>
              <a:t>Includes representatives of:</a:t>
            </a:r>
          </a:p>
          <a:p>
            <a:pPr marL="649224" lvl="1" indent="-228600">
              <a:spcBef>
                <a:spcPts val="300"/>
              </a:spcBef>
            </a:pPr>
            <a:r>
              <a:rPr lang="en-US" dirty="0">
                <a:solidFill>
                  <a:schemeClr val="bg1"/>
                </a:solidFill>
              </a:rPr>
              <a:t>6 Mid-Atlantic states:  NY, NJ, PA, DE, MD, and VA</a:t>
            </a:r>
          </a:p>
          <a:p>
            <a:pPr marL="649224" lvl="1" indent="-228600">
              <a:spcBef>
                <a:spcPts val="300"/>
              </a:spcBef>
            </a:pPr>
            <a:r>
              <a:rPr lang="en-US" dirty="0">
                <a:solidFill>
                  <a:schemeClr val="bg1"/>
                </a:solidFill>
              </a:rPr>
              <a:t>2 federally-recognized Tribes in the region: the </a:t>
            </a:r>
            <a:r>
              <a:rPr lang="en-US" dirty="0" err="1">
                <a:solidFill>
                  <a:schemeClr val="bg1"/>
                </a:solidFill>
              </a:rPr>
              <a:t>Shinnecock</a:t>
            </a:r>
            <a:r>
              <a:rPr lang="en-US" dirty="0">
                <a:solidFill>
                  <a:schemeClr val="bg1"/>
                </a:solidFill>
              </a:rPr>
              <a:t> Indian Nation and the </a:t>
            </a:r>
            <a:r>
              <a:rPr lang="en-US" dirty="0" err="1">
                <a:solidFill>
                  <a:schemeClr val="bg1"/>
                </a:solidFill>
              </a:rPr>
              <a:t>Pamunkey</a:t>
            </a:r>
            <a:r>
              <a:rPr lang="en-US" dirty="0">
                <a:solidFill>
                  <a:schemeClr val="bg1"/>
                </a:solidFill>
              </a:rPr>
              <a:t> Indian Tribe</a:t>
            </a:r>
          </a:p>
          <a:p>
            <a:pPr marL="649224" lvl="1" indent="-228600">
              <a:spcBef>
                <a:spcPts val="300"/>
              </a:spcBef>
            </a:pPr>
            <a:r>
              <a:rPr lang="en-US" dirty="0">
                <a:solidFill>
                  <a:schemeClr val="bg1"/>
                </a:solidFill>
              </a:rPr>
              <a:t>Mid-Atlantic Fishery Management Council</a:t>
            </a:r>
          </a:p>
          <a:p>
            <a:pPr marL="649224" lvl="1" indent="-228600">
              <a:spcBef>
                <a:spcPts val="300"/>
              </a:spcBef>
            </a:pPr>
            <a:r>
              <a:rPr lang="en-US" dirty="0">
                <a:solidFill>
                  <a:schemeClr val="bg1"/>
                </a:solidFill>
              </a:rPr>
              <a:t>8 Federal agencies with ocean interests</a:t>
            </a:r>
          </a:p>
          <a:p>
            <a:pPr marL="649224" lvl="1" indent="-228600">
              <a:spcBef>
                <a:spcPts val="300"/>
              </a:spcBef>
            </a:pPr>
            <a:r>
              <a:rPr lang="en-US" dirty="0">
                <a:solidFill>
                  <a:schemeClr val="bg1"/>
                </a:solidFill>
              </a:rPr>
              <a:t>Connecticut serves as an ex-officio member</a:t>
            </a:r>
          </a:p>
          <a:p>
            <a:r>
              <a:rPr lang="en-US" dirty="0">
                <a:solidFill>
                  <a:schemeClr val="bg1"/>
                </a:solidFill>
              </a:rPr>
              <a:t>Website:  www.boem.gov/Mid-Atlantic-Regional-Planning-Body</a:t>
            </a:r>
          </a:p>
          <a:p>
            <a:r>
              <a:rPr lang="en-US" dirty="0">
                <a:solidFill>
                  <a:schemeClr val="bg1"/>
                </a:solidFill>
              </a:rPr>
              <a:t>Email address:  MidAtlanticRPB@boem.gov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200"/>
              </a:lnSpc>
            </a:pPr>
            <a:r>
              <a:rPr lang="en-US" sz="2600" dirty="0"/>
              <a:t>Public input: a priority throughout Draft Plan development</a:t>
            </a:r>
          </a:p>
        </p:txBody>
      </p:sp>
      <p:sp>
        <p:nvSpPr>
          <p:cNvPr id="3" name="Content Placeholder 2"/>
          <p:cNvSpPr>
            <a:spLocks noGrp="1"/>
          </p:cNvSpPr>
          <p:nvPr>
            <p:ph idx="1"/>
          </p:nvPr>
        </p:nvSpPr>
        <p:spPr>
          <a:xfrm>
            <a:off x="3352799" y="1600200"/>
            <a:ext cx="5456903" cy="4525963"/>
          </a:xfrm>
        </p:spPr>
        <p:txBody>
          <a:bodyPr>
            <a:noAutofit/>
          </a:bodyPr>
          <a:lstStyle/>
          <a:p>
            <a:pPr>
              <a:lnSpc>
                <a:spcPts val="1700"/>
              </a:lnSpc>
              <a:spcBef>
                <a:spcPts val="600"/>
              </a:spcBef>
            </a:pPr>
            <a:r>
              <a:rPr lang="en-US" dirty="0">
                <a:solidFill>
                  <a:schemeClr val="tx1"/>
                </a:solidFill>
              </a:rPr>
              <a:t>5 in-person public RPB meetings with public comment sessions</a:t>
            </a:r>
          </a:p>
          <a:p>
            <a:pPr>
              <a:lnSpc>
                <a:spcPts val="1700"/>
              </a:lnSpc>
              <a:spcBef>
                <a:spcPts val="600"/>
              </a:spcBef>
            </a:pPr>
            <a:r>
              <a:rPr lang="en-US" dirty="0">
                <a:solidFill>
                  <a:schemeClr val="tx1"/>
                </a:solidFill>
              </a:rPr>
              <a:t>4 public webinars to present and hear input about draft RPB products </a:t>
            </a:r>
          </a:p>
          <a:p>
            <a:pPr>
              <a:lnSpc>
                <a:spcPts val="1700"/>
              </a:lnSpc>
              <a:spcBef>
                <a:spcPts val="600"/>
              </a:spcBef>
            </a:pPr>
            <a:r>
              <a:rPr lang="en-US" dirty="0">
                <a:solidFill>
                  <a:schemeClr val="tx1"/>
                </a:solidFill>
              </a:rPr>
              <a:t>3 public workshops to discuss input about draft RPB products</a:t>
            </a:r>
          </a:p>
          <a:p>
            <a:pPr>
              <a:lnSpc>
                <a:spcPts val="1700"/>
              </a:lnSpc>
              <a:spcBef>
                <a:spcPts val="600"/>
              </a:spcBef>
            </a:pPr>
            <a:r>
              <a:rPr lang="en-US" dirty="0">
                <a:solidFill>
                  <a:schemeClr val="tx1"/>
                </a:solidFill>
              </a:rPr>
              <a:t>10 public listening sessions in Mid-Atlantic States</a:t>
            </a:r>
          </a:p>
          <a:p>
            <a:pPr>
              <a:lnSpc>
                <a:spcPts val="1700"/>
              </a:lnSpc>
              <a:spcBef>
                <a:spcPts val="600"/>
              </a:spcBef>
            </a:pPr>
            <a:r>
              <a:rPr lang="en-US" dirty="0">
                <a:solidFill>
                  <a:schemeClr val="tx1"/>
                </a:solidFill>
              </a:rPr>
              <a:t>2 Tribal listening sessions in VA and NY</a:t>
            </a:r>
          </a:p>
          <a:p>
            <a:pPr>
              <a:lnSpc>
                <a:spcPts val="1700"/>
              </a:lnSpc>
              <a:spcBef>
                <a:spcPts val="600"/>
              </a:spcBef>
            </a:pPr>
            <a:r>
              <a:rPr lang="en-US" dirty="0">
                <a:solidFill>
                  <a:schemeClr val="tx1"/>
                </a:solidFill>
              </a:rPr>
              <a:t>Numerous additional sector-specific and data-focused outreach efforts </a:t>
            </a:r>
          </a:p>
          <a:p>
            <a:pPr>
              <a:lnSpc>
                <a:spcPts val="1700"/>
              </a:lnSpc>
              <a:spcBef>
                <a:spcPts val="600"/>
              </a:spcBef>
            </a:pPr>
            <a:r>
              <a:rPr lang="en-US" dirty="0">
                <a:solidFill>
                  <a:schemeClr val="tx1"/>
                </a:solidFill>
              </a:rPr>
              <a:t>Summer of 2016: </a:t>
            </a:r>
          </a:p>
          <a:p>
            <a:pPr marL="649224" lvl="1" indent="-228600">
              <a:lnSpc>
                <a:spcPts val="1700"/>
              </a:lnSpc>
              <a:spcBef>
                <a:spcPts val="300"/>
              </a:spcBef>
            </a:pPr>
            <a:r>
              <a:rPr lang="en-US" dirty="0">
                <a:solidFill>
                  <a:schemeClr val="tx1"/>
                </a:solidFill>
              </a:rPr>
              <a:t>Release of Draft Mid-Atlantic Regional Ocean Action Plan for 60 days of public comment on July 6</a:t>
            </a:r>
          </a:p>
          <a:p>
            <a:pPr marL="649224" lvl="1" indent="-228600">
              <a:lnSpc>
                <a:spcPts val="1700"/>
              </a:lnSpc>
              <a:spcBef>
                <a:spcPts val="300"/>
              </a:spcBef>
            </a:pPr>
            <a:r>
              <a:rPr lang="en-US" dirty="0">
                <a:solidFill>
                  <a:schemeClr val="tx1"/>
                </a:solidFill>
              </a:rPr>
              <a:t>Convening of 5 open house public listening sessions in the Mid-Atlantic States to share information about Draft Plan and receive public input</a:t>
            </a:r>
          </a:p>
        </p:txBody>
      </p:sp>
      <p:pic>
        <p:nvPicPr>
          <p:cNvPr id="6" name="Picture 5" descr="52_JHOUS-RPBListeningSessionOC_07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3017521" cy="68580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1_Okeanos Explorer Norfolk Canyon - NOAA_Art Howard - 02_10x7.5.jpg"/>
          <p:cNvPicPr>
            <a:picLocks noChangeAspect="1"/>
          </p:cNvPicPr>
          <p:nvPr/>
        </p:nvPicPr>
        <p:blipFill>
          <a:blip r:embed="rId3"/>
          <a:stretch>
            <a:fillRect/>
          </a:stretch>
        </p:blipFill>
        <p:spPr>
          <a:xfrm>
            <a:off x="-1" y="0"/>
            <a:ext cx="9144001" cy="6858000"/>
          </a:xfrm>
          <a:prstGeom prst="rect">
            <a:avLst/>
          </a:prstGeom>
        </p:spPr>
      </p:pic>
      <p:sp>
        <p:nvSpPr>
          <p:cNvPr id="7" name="Content Placeholder 2"/>
          <p:cNvSpPr txBox="1">
            <a:spLocks/>
          </p:cNvSpPr>
          <p:nvPr/>
        </p:nvSpPr>
        <p:spPr>
          <a:xfrm>
            <a:off x="202382" y="228600"/>
            <a:ext cx="5665018" cy="5562600"/>
          </a:xfrm>
          <a:prstGeom prst="rect">
            <a:avLst/>
          </a:prstGeom>
          <a:noFill/>
        </p:spPr>
        <p:txBody>
          <a:bodyPr vert="horz" lIns="274320" tIns="137160" rIns="274320" bIns="0" rtlCol="0">
            <a:normAutofit/>
          </a:bodyPr>
          <a:lst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Font typeface="Arial"/>
              <a:buNone/>
            </a:pPr>
            <a:r>
              <a:rPr lang="en-US" sz="1800" dirty="0">
                <a:solidFill>
                  <a:schemeClr val="bg1"/>
                </a:solidFill>
              </a:rPr>
              <a:t>Mid-Atlantic regional ocean planning strives for better coordination and collaboration between governmental agencies with existing management authority over our region’s ocean and coastal resources. </a:t>
            </a:r>
          </a:p>
          <a:p>
            <a:pPr marL="0" indent="0">
              <a:spcBef>
                <a:spcPts val="1800"/>
              </a:spcBef>
              <a:buFont typeface="Arial"/>
              <a:buNone/>
            </a:pPr>
            <a:r>
              <a:rPr lang="en-US" sz="1800" dirty="0">
                <a:solidFill>
                  <a:schemeClr val="bg1"/>
                </a:solidFill>
              </a:rPr>
              <a:t>The Mid-Atlantic Regional Ocean Action Plan focuses on informing how we implement existing authorities, but the RPB itself </a:t>
            </a:r>
            <a:r>
              <a:rPr lang="en-US" sz="1800" cap="all" dirty="0">
                <a:solidFill>
                  <a:schemeClr val="bg1"/>
                </a:solidFill>
              </a:rPr>
              <a:t>does not </a:t>
            </a:r>
            <a:r>
              <a:rPr lang="en-US" sz="1800" dirty="0">
                <a:solidFill>
                  <a:schemeClr val="bg1"/>
                </a:solidFill>
              </a:rPr>
              <a:t>have any regulatory authority.</a:t>
            </a:r>
          </a:p>
          <a:p>
            <a:pPr marL="0" indent="0">
              <a:spcBef>
                <a:spcPts val="1800"/>
              </a:spcBef>
              <a:buFont typeface="Arial"/>
              <a:buNone/>
            </a:pPr>
            <a:r>
              <a:rPr lang="en-US" sz="1800" dirty="0">
                <a:solidFill>
                  <a:schemeClr val="bg1"/>
                </a:solidFill>
              </a:rPr>
              <a:t>Plan was certified by the National Ocean Council in December 2016.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8_iStock_000021642742_Double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492613" cy="6940296"/>
          </a:xfrm>
          <a:prstGeom prst="rect">
            <a:avLst/>
          </a:prstGeom>
        </p:spPr>
      </p:pic>
      <p:sp>
        <p:nvSpPr>
          <p:cNvPr id="3" name="Content Placeholder 2"/>
          <p:cNvSpPr>
            <a:spLocks noGrp="1"/>
          </p:cNvSpPr>
          <p:nvPr>
            <p:ph idx="1"/>
          </p:nvPr>
        </p:nvSpPr>
        <p:spPr>
          <a:xfrm>
            <a:off x="228600" y="4114800"/>
            <a:ext cx="8180527" cy="2471199"/>
          </a:xfrm>
        </p:spPr>
        <p:txBody>
          <a:bodyPr numCol="1" spcCol="182880">
            <a:noAutofit/>
          </a:bodyPr>
          <a:lstStyle/>
          <a:p>
            <a:pPr marL="1030288" indent="-1030288">
              <a:lnSpc>
                <a:spcPts val="1700"/>
              </a:lnSpc>
              <a:spcBef>
                <a:spcPts val="600"/>
              </a:spcBef>
              <a:buNone/>
            </a:pPr>
            <a:r>
              <a:rPr lang="en-US" dirty="0">
                <a:solidFill>
                  <a:schemeClr val="bg1"/>
                </a:solidFill>
              </a:rPr>
              <a:t>A</a:t>
            </a:r>
            <a:r>
              <a:rPr lang="en-US" cap="all" dirty="0">
                <a:solidFill>
                  <a:schemeClr val="bg1"/>
                </a:solidFill>
              </a:rPr>
              <a:t>ction 1</a:t>
            </a:r>
            <a:r>
              <a:rPr lang="en-US" dirty="0">
                <a:solidFill>
                  <a:schemeClr val="bg1"/>
                </a:solidFill>
              </a:rPr>
              <a:t>	Identify ecologically rich areas of the Mid-Atlantic and increase understanding of those areas to foster more informed decision making.</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2	Map shifts in ocean species and habitats.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3	Develop a Mid-Atlantic Ocean Acidification Monitoring Network.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4	Develop a regionally appropriate strategy for marine debris reduction.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5	Develop indicators of the health of the Mid-Atlantic regional ocean ecosystem.  </a:t>
            </a:r>
          </a:p>
          <a:p>
            <a:pPr marL="1030288" indent="-1030288">
              <a:lnSpc>
                <a:spcPts val="1700"/>
              </a:lnSpc>
              <a:spcBef>
                <a:spcPts val="600"/>
              </a:spcBef>
              <a:buNone/>
            </a:pPr>
            <a:r>
              <a:rPr lang="en-US" dirty="0">
                <a:solidFill>
                  <a:schemeClr val="bg1"/>
                </a:solidFill>
              </a:rPr>
              <a:t>A</a:t>
            </a:r>
            <a:r>
              <a:rPr lang="en-US" cap="all" dirty="0">
                <a:solidFill>
                  <a:schemeClr val="bg1"/>
                </a:solidFill>
              </a:rPr>
              <a:t>ction </a:t>
            </a:r>
            <a:r>
              <a:rPr lang="en-US" dirty="0">
                <a:solidFill>
                  <a:schemeClr val="bg1"/>
                </a:solidFill>
              </a:rPr>
              <a:t>6	Incorporate Traditional Knowledge of Tribes regarding ocean health in regional ocean planning in the Mid-Atlantic.</a:t>
            </a:r>
          </a:p>
        </p:txBody>
      </p:sp>
      <p:sp>
        <p:nvSpPr>
          <p:cNvPr id="7" name="Title 6"/>
          <p:cNvSpPr>
            <a:spLocks noGrp="1"/>
          </p:cNvSpPr>
          <p:nvPr>
            <p:ph type="title"/>
          </p:nvPr>
        </p:nvSpPr>
        <p:spPr>
          <a:xfrm>
            <a:off x="202382" y="-76200"/>
            <a:ext cx="5360218" cy="1143000"/>
          </a:xfrm>
        </p:spPr>
        <p:txBody>
          <a:bodyPr/>
          <a:lstStyle/>
          <a:p>
            <a:r>
              <a:rPr lang="en-US" dirty="0">
                <a:solidFill>
                  <a:schemeClr val="bg1"/>
                </a:solidFill>
              </a:rPr>
              <a:t>Actions to Promote a </a:t>
            </a:r>
            <a:br>
              <a:rPr lang="en-US" dirty="0">
                <a:solidFill>
                  <a:schemeClr val="bg1"/>
                </a:solidFill>
              </a:rPr>
            </a:br>
            <a:r>
              <a:rPr lang="en-US" dirty="0">
                <a:solidFill>
                  <a:schemeClr val="bg1"/>
                </a:solidFill>
              </a:rPr>
              <a:t>Healthy Ocean Ecosystem</a:t>
            </a:r>
          </a:p>
        </p:txBody>
      </p:sp>
      <p:sp>
        <p:nvSpPr>
          <p:cNvPr id="8" name="Content Placeholder 2"/>
          <p:cNvSpPr txBox="1">
            <a:spLocks/>
          </p:cNvSpPr>
          <p:nvPr/>
        </p:nvSpPr>
        <p:spPr>
          <a:xfrm>
            <a:off x="-76200" y="990600"/>
            <a:ext cx="3468792" cy="3754059"/>
          </a:xfrm>
          <a:prstGeom prst="rect">
            <a:avLst/>
          </a:prstGeom>
          <a:noFill/>
        </p:spPr>
        <p:txBody>
          <a:bodyPr vert="horz" lIns="274320" tIns="137160" rIns="274320" bIns="0" rtlCol="0">
            <a:normAutofit/>
          </a:bodyPr>
          <a:lstStyle>
            <a:lvl1pPr marL="256032" indent="-256032"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1pPr>
            <a:lvl2pPr marL="742950" indent="-28575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2pPr>
            <a:lvl3pPr marL="11430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3pPr>
            <a:lvl4pPr marL="16002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4pPr>
            <a:lvl5pPr marL="2057400" indent="-228600" algn="l" defTabSz="457200" rtl="0" eaLnBrk="1" latinLnBrk="0" hangingPunct="1">
              <a:lnSpc>
                <a:spcPts val="2000"/>
              </a:lnSpc>
              <a:spcBef>
                <a:spcPts val="1200"/>
              </a:spcBef>
              <a:buFont typeface="Arial"/>
              <a:buChar char="»"/>
              <a:defRPr sz="1600" kern="1200">
                <a:solidFill>
                  <a:schemeClr val="bg1">
                    <a:lumMod val="50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dirty="0">
                <a:solidFill>
                  <a:schemeClr val="bg1"/>
                </a:solidFill>
              </a:rPr>
              <a:t>Objective 1 </a:t>
            </a:r>
            <a:r>
              <a:rPr lang="en-US" dirty="0">
                <a:solidFill>
                  <a:schemeClr val="bg1"/>
                </a:solidFill>
              </a:rPr>
              <a:t>– Discover, understand, protect, and restore the ocean ecosystem </a:t>
            </a:r>
          </a:p>
          <a:p>
            <a:pPr marL="0" indent="0">
              <a:buNone/>
            </a:pPr>
            <a:r>
              <a:rPr lang="en-US" cap="all" dirty="0">
                <a:solidFill>
                  <a:schemeClr val="bg1"/>
                </a:solidFill>
              </a:rPr>
              <a:t>Objective 2 </a:t>
            </a:r>
            <a:r>
              <a:rPr lang="en-US" dirty="0">
                <a:solidFill>
                  <a:schemeClr val="bg1"/>
                </a:solidFill>
              </a:rPr>
              <a:t>– Account for ocean ecosystem changes and increased risks</a:t>
            </a:r>
          </a:p>
          <a:p>
            <a:pPr marL="0" indent="0">
              <a:spcBef>
                <a:spcPts val="1800"/>
              </a:spcBef>
              <a:buNone/>
            </a:pPr>
            <a:r>
              <a:rPr lang="en-US" cap="all" dirty="0">
                <a:solidFill>
                  <a:schemeClr val="bg1"/>
                </a:solidFill>
              </a:rPr>
              <a:t>Objective 3</a:t>
            </a:r>
            <a:r>
              <a:rPr lang="en-US" dirty="0">
                <a:solidFill>
                  <a:schemeClr val="bg1"/>
                </a:solidFill>
              </a:rPr>
              <a:t> – Value Traditional Knowledge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3_JHOUS-ChesapeakeBay_03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 y="-2"/>
            <a:ext cx="9188558" cy="6940297"/>
          </a:xfrm>
          <a:prstGeom prst="rect">
            <a:avLst/>
          </a:prstGeom>
        </p:spPr>
      </p:pic>
      <p:sp>
        <p:nvSpPr>
          <p:cNvPr id="2" name="Title 1"/>
          <p:cNvSpPr>
            <a:spLocks noGrp="1"/>
          </p:cNvSpPr>
          <p:nvPr>
            <p:ph type="title"/>
          </p:nvPr>
        </p:nvSpPr>
        <p:spPr>
          <a:xfrm>
            <a:off x="455448" y="274638"/>
            <a:ext cx="5360218" cy="1143000"/>
          </a:xfrm>
        </p:spPr>
        <p:txBody>
          <a:bodyPr/>
          <a:lstStyle/>
          <a:p>
            <a:r>
              <a:rPr lang="en-US" dirty="0"/>
              <a:t>Actions to Promote Sustainable Ocean Uses</a:t>
            </a:r>
          </a:p>
        </p:txBody>
      </p:sp>
      <p:sp>
        <p:nvSpPr>
          <p:cNvPr id="3" name="Content Placeholder 2"/>
          <p:cNvSpPr>
            <a:spLocks noGrp="1"/>
          </p:cNvSpPr>
          <p:nvPr>
            <p:ph idx="1"/>
          </p:nvPr>
        </p:nvSpPr>
        <p:spPr>
          <a:xfrm>
            <a:off x="228600" y="1600200"/>
            <a:ext cx="3582277" cy="4267199"/>
          </a:xfrm>
          <a:solidFill>
            <a:schemeClr val="tx1">
              <a:lumMod val="95000"/>
              <a:lumOff val="5000"/>
              <a:alpha val="75000"/>
            </a:schemeClr>
          </a:solidFill>
        </p:spPr>
        <p:txBody>
          <a:bodyPr lIns="274320" tIns="137160" rIns="274320">
            <a:normAutofit/>
          </a:bodyPr>
          <a:lstStyle/>
          <a:p>
            <a:pPr marL="0" indent="0">
              <a:buNone/>
            </a:pPr>
            <a:r>
              <a:rPr lang="en-US" dirty="0">
                <a:solidFill>
                  <a:schemeClr val="bg1"/>
                </a:solidFill>
              </a:rPr>
              <a:t>33 actions address 9 objectives related to these ocean uses:</a:t>
            </a:r>
          </a:p>
          <a:p>
            <a:pPr>
              <a:spcBef>
                <a:spcPts val="600"/>
              </a:spcBef>
            </a:pPr>
            <a:r>
              <a:rPr lang="en-US" dirty="0">
                <a:solidFill>
                  <a:schemeClr val="bg1"/>
                </a:solidFill>
              </a:rPr>
              <a:t>National security</a:t>
            </a:r>
          </a:p>
          <a:p>
            <a:pPr>
              <a:spcBef>
                <a:spcPts val="600"/>
              </a:spcBef>
            </a:pPr>
            <a:r>
              <a:rPr lang="en-US" dirty="0">
                <a:solidFill>
                  <a:schemeClr val="bg1"/>
                </a:solidFill>
              </a:rPr>
              <a:t>Ocean energy</a:t>
            </a:r>
          </a:p>
          <a:p>
            <a:pPr>
              <a:spcBef>
                <a:spcPts val="600"/>
              </a:spcBef>
            </a:pPr>
            <a:r>
              <a:rPr lang="en-US" dirty="0">
                <a:solidFill>
                  <a:schemeClr val="bg1"/>
                </a:solidFill>
              </a:rPr>
              <a:t>Commercial and recreational fishing</a:t>
            </a:r>
          </a:p>
          <a:p>
            <a:pPr>
              <a:spcBef>
                <a:spcPts val="600"/>
              </a:spcBef>
            </a:pPr>
            <a:r>
              <a:rPr lang="en-US" dirty="0">
                <a:solidFill>
                  <a:schemeClr val="bg1"/>
                </a:solidFill>
              </a:rPr>
              <a:t>Ocean aquaculture</a:t>
            </a:r>
          </a:p>
          <a:p>
            <a:pPr>
              <a:spcBef>
                <a:spcPts val="600"/>
              </a:spcBef>
            </a:pPr>
            <a:r>
              <a:rPr lang="en-US" dirty="0">
                <a:solidFill>
                  <a:schemeClr val="bg1"/>
                </a:solidFill>
              </a:rPr>
              <a:t>Maritime commerce and navigation </a:t>
            </a:r>
          </a:p>
          <a:p>
            <a:pPr>
              <a:spcBef>
                <a:spcPts val="600"/>
              </a:spcBef>
            </a:pPr>
            <a:r>
              <a:rPr lang="en-US" dirty="0">
                <a:solidFill>
                  <a:schemeClr val="bg1"/>
                </a:solidFill>
              </a:rPr>
              <a:t>Sand management</a:t>
            </a:r>
          </a:p>
          <a:p>
            <a:pPr>
              <a:spcBef>
                <a:spcPts val="600"/>
              </a:spcBef>
            </a:pPr>
            <a:r>
              <a:rPr lang="en-US" dirty="0">
                <a:solidFill>
                  <a:schemeClr val="bg1"/>
                </a:solidFill>
              </a:rPr>
              <a:t>Non-consumptive recreation</a:t>
            </a:r>
          </a:p>
          <a:p>
            <a:pPr>
              <a:spcBef>
                <a:spcPts val="600"/>
              </a:spcBef>
            </a:pPr>
            <a:r>
              <a:rPr lang="en-US" dirty="0">
                <a:solidFill>
                  <a:schemeClr val="bg1"/>
                </a:solidFill>
              </a:rPr>
              <a:t>Tribal interests and uses</a:t>
            </a:r>
          </a:p>
          <a:p>
            <a:pPr>
              <a:spcBef>
                <a:spcPts val="600"/>
              </a:spcBef>
            </a:pPr>
            <a:r>
              <a:rPr lang="en-US" dirty="0">
                <a:solidFill>
                  <a:schemeClr val="bg1"/>
                </a:solidFill>
              </a:rPr>
              <a:t>Critical undersea infrastructure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Non-Consumptive Recreation</a:t>
            </a:r>
          </a:p>
        </p:txBody>
      </p:sp>
      <p:sp>
        <p:nvSpPr>
          <p:cNvPr id="3" name="Content Placeholder 2"/>
          <p:cNvSpPr>
            <a:spLocks noGrp="1"/>
          </p:cNvSpPr>
          <p:nvPr>
            <p:ph idx="1"/>
          </p:nvPr>
        </p:nvSpPr>
        <p:spPr/>
        <p:txBody>
          <a:bodyPr>
            <a:normAutofit/>
          </a:bodyPr>
          <a:lstStyle/>
          <a:p>
            <a:pPr marL="0" indent="0">
              <a:lnSpc>
                <a:spcPts val="1700"/>
              </a:lnSpc>
              <a:buNone/>
            </a:pPr>
            <a:r>
              <a:rPr lang="en-US" sz="1400" cap="all" dirty="0">
                <a:solidFill>
                  <a:srgbClr val="000000"/>
                </a:solidFill>
                <a:latin typeface="Avenir Medium"/>
                <a:cs typeface="Avenir Medium"/>
              </a:rPr>
              <a:t>Objective </a:t>
            </a:r>
            <a:r>
              <a:rPr lang="en-US" sz="1400" dirty="0">
                <a:solidFill>
                  <a:srgbClr val="000000"/>
                </a:solidFill>
                <a:latin typeface="Avenir Medium"/>
                <a:cs typeface="Avenir Medium"/>
              </a:rPr>
              <a:t>7: Account for the importance of nearshore and offshore non-consumptive recreational uses, and their local and regional economic contributions in the Mid-Atlantic; and in the management of other ocean uses and resources, consider impacts on non-consumptive recreational activities (e.g., surfing, boating, whale watching, birding, diving).</a:t>
            </a:r>
          </a:p>
          <a:p>
            <a:pPr marL="1031875" indent="-1031875">
              <a:lnSpc>
                <a:spcPts val="1700"/>
              </a:lnSpc>
              <a:buNone/>
            </a:pPr>
            <a:r>
              <a:rPr lang="en-US" sz="1400" cap="all" dirty="0">
                <a:solidFill>
                  <a:srgbClr val="000000"/>
                </a:solidFill>
              </a:rPr>
              <a:t>Action </a:t>
            </a:r>
            <a:r>
              <a:rPr lang="en-US" sz="1400" dirty="0">
                <a:solidFill>
                  <a:srgbClr val="000000"/>
                </a:solidFill>
              </a:rPr>
              <a:t>1	Identify, characterize, and share information about </a:t>
            </a:r>
            <a:br>
              <a:rPr lang="en-US" sz="1400" dirty="0">
                <a:solidFill>
                  <a:srgbClr val="000000"/>
                </a:solidFill>
              </a:rPr>
            </a:br>
            <a:r>
              <a:rPr lang="en-US" sz="1400" dirty="0">
                <a:solidFill>
                  <a:srgbClr val="000000"/>
                </a:solidFill>
              </a:rPr>
              <a:t>measures to maintain the recreational value of important non-consumptive recreational areas and the activities they sustain.</a:t>
            </a:r>
          </a:p>
        </p:txBody>
      </p:sp>
      <p:pic>
        <p:nvPicPr>
          <p:cNvPr id="6" name="Picture 5" descr="20_Jenna Addesso_10x7.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301752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owOnWeb xmlns="8785aa91-c7e0-4919-af50-c2335796def4">false</ShowOnWeb>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D537755455D94D9BA8C530594789AD" ma:contentTypeVersion="8" ma:contentTypeDescription="Create a new document." ma:contentTypeScope="" ma:versionID="c0bdc688419a2ce79b60bf35896ee017">
  <xsd:schema xmlns:xsd="http://www.w3.org/2001/XMLSchema" xmlns:xs="http://www.w3.org/2001/XMLSchema" xmlns:p="http://schemas.microsoft.com/office/2006/metadata/properties" xmlns:ns2="8785aa91-c7e0-4919-af50-c2335796def4" targetNamespace="http://schemas.microsoft.com/office/2006/metadata/properties" ma:root="true" ma:fieldsID="53df249745d0829c6c12fbbb4a51a9be" ns2:_="">
    <xsd:import namespace="8785aa91-c7e0-4919-af50-c2335796def4"/>
    <xsd:element name="properties">
      <xsd:complexType>
        <xsd:sequence>
          <xsd:element name="documentManagement">
            <xsd:complexType>
              <xsd:all>
                <xsd:element ref="ns2:ShowOnWe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5aa91-c7e0-4919-af50-c2335796def4" elementFormDefault="qualified">
    <xsd:import namespace="http://schemas.microsoft.com/office/2006/documentManagement/types"/>
    <xsd:import namespace="http://schemas.microsoft.com/office/infopath/2007/PartnerControls"/>
    <xsd:element name="ShowOnWeb" ma:index="8" nillable="true" ma:displayName="ShowOnWeb" ma:default="0" ma:internalName="ShowOnWeb">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Las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A3B6E4-DB93-4C70-AF6D-8FE6C3604EEE}">
  <ds:schemaRefs>
    <ds:schemaRef ds:uri="http://schemas.microsoft.com/sharepoint/v3/contenttype/forms"/>
  </ds:schemaRefs>
</ds:datastoreItem>
</file>

<file path=customXml/itemProps2.xml><?xml version="1.0" encoding="utf-8"?>
<ds:datastoreItem xmlns:ds="http://schemas.openxmlformats.org/officeDocument/2006/customXml" ds:itemID="{1A98A3AB-7AD5-4E30-98FF-B14CCC8E5006}">
  <ds:schemaRefs>
    <ds:schemaRef ds:uri="http://purl.org/dc/elements/1.1/"/>
    <ds:schemaRef ds:uri="http://schemas.microsoft.com/office/2006/metadata/properties"/>
    <ds:schemaRef ds:uri="8785aa91-c7e0-4919-af50-c2335796def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9BB92EE-BCD3-4D95-ACAB-FD7CC831C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5aa91-c7e0-4919-af50-c2335796d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2442</TotalTime>
  <Words>1789</Words>
  <Application>Microsoft Office PowerPoint</Application>
  <PresentationFormat>On-screen Show (4:3)</PresentationFormat>
  <Paragraphs>372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Avenir Book</vt:lpstr>
      <vt:lpstr>Avenir Medium</vt:lpstr>
      <vt:lpstr>Calibri</vt:lpstr>
      <vt:lpstr>Office Theme</vt:lpstr>
      <vt:lpstr>Mid-Atlantic Non-Consumptive Recreation Workshop</vt:lpstr>
      <vt:lpstr>  Thank you to our hosts:  Lisa Gutierrez Director, Public Access, Water Trails and Recreation Planning Program   Maryland Department of Natural Resources  Nicole Rodi Planner II Department of Natural Resources and Environmental Control Delaware Coastal Programs  South Coastal Library Mid Atlantic Regional Council on the Ocean Surfrider Foundation </vt:lpstr>
      <vt:lpstr>Overview of the Mid-Atlantic Regional Planning Body</vt:lpstr>
      <vt:lpstr>PowerPoint Presentation</vt:lpstr>
      <vt:lpstr>Public input: a priority throughout Draft Plan development</vt:lpstr>
      <vt:lpstr>PowerPoint Presentation</vt:lpstr>
      <vt:lpstr>Actions to Promote a  Healthy Ocean Ecosystem</vt:lpstr>
      <vt:lpstr>Actions to Promote Sustainable Ocean Uses</vt:lpstr>
      <vt:lpstr>Non-Consumptive Recreation</vt:lpstr>
      <vt:lpstr>Non-Consumptive Recreation Action Steps </vt:lpstr>
      <vt:lpstr>Non-Consumptive Recreation Action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Rowe Design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Judy</cp:lastModifiedBy>
  <cp:revision>306</cp:revision>
  <dcterms:created xsi:type="dcterms:W3CDTF">2016-06-15T00:58:35Z</dcterms:created>
  <dcterms:modified xsi:type="dcterms:W3CDTF">2018-03-22T20:02:44Z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0x0101003AD537755455D94D9BA8C530594789AD</vt:lpwstr>
  </property>
</Properties>
</file>