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463488-DF78-4143-8F9A-FDDCF341D28E}">
  <a:tblStyle styleId="{27463488-DF78-4143-8F9A-FDDCF341D28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30" autoAdjust="0"/>
  </p:normalViewPr>
  <p:slideViewPr>
    <p:cSldViewPr snapToGrid="0" snapToObjects="1">
      <p:cViewPr varScale="1">
        <p:scale>
          <a:sx n="51" d="100"/>
          <a:sy n="51" d="100"/>
        </p:scale>
        <p:origin x="172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88926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1110" b="0" i="0" u="none" strike="noStrike" cap="none" dirty="0">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Recognize a lot to cover; will work with the group to see if there is a particular area you would like to spend more time on and adjust accordingly </a:t>
            </a:r>
          </a:p>
        </p:txBody>
      </p:sp>
      <p:sp>
        <p:nvSpPr>
          <p:cNvPr id="188" name="Shape 18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5" name="Shape 19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03" name="Shape 10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69" name="Shape 26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SzPct val="25000"/>
              <a:buNone/>
            </a:pPr>
            <a:endParaRPr sz="102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bg>
      <p:bgPr>
        <a:solidFill>
          <a:srgbClr val="588BA3"/>
        </a:solidFill>
        <a:effectLst/>
      </p:bgPr>
    </p:bg>
    <p:spTree>
      <p:nvGrpSpPr>
        <p:cNvPr id="1" name="Shape 14"/>
        <p:cNvGrpSpPr/>
        <p:nvPr/>
      </p:nvGrpSpPr>
      <p:grpSpPr>
        <a:xfrm>
          <a:off x="0" y="0"/>
          <a:ext cx="0" cy="0"/>
          <a:chOff x="0" y="0"/>
          <a:chExt cx="0" cy="0"/>
        </a:xfrm>
      </p:grpSpPr>
      <p:grpSp>
        <p:nvGrpSpPr>
          <p:cNvPr id="15" name="Shape 15"/>
          <p:cNvGrpSpPr/>
          <p:nvPr/>
        </p:nvGrpSpPr>
        <p:grpSpPr>
          <a:xfrm>
            <a:off x="0" y="922020"/>
            <a:ext cx="9144000" cy="1248899"/>
            <a:chOff x="0" y="927771"/>
            <a:chExt cx="9144000" cy="1248899"/>
          </a:xfrm>
        </p:grpSpPr>
        <p:pic>
          <p:nvPicPr>
            <p:cNvPr id="16" name="Shape 16"/>
            <p:cNvPicPr preferRelativeResize="0"/>
            <p:nvPr/>
          </p:nvPicPr>
          <p:blipFill rotWithShape="1">
            <a:blip r:embed="rId2">
              <a:alphaModFix/>
            </a:blip>
            <a:srcRect/>
            <a:stretch/>
          </p:blipFill>
          <p:spPr>
            <a:xfrm>
              <a:off x="0" y="927771"/>
              <a:ext cx="1828800" cy="1248899"/>
            </a:xfrm>
            <a:prstGeom prst="rect">
              <a:avLst/>
            </a:prstGeom>
            <a:noFill/>
            <a:ln>
              <a:noFill/>
            </a:ln>
          </p:spPr>
        </p:pic>
        <p:pic>
          <p:nvPicPr>
            <p:cNvPr id="17" name="Shape 17"/>
            <p:cNvPicPr preferRelativeResize="0"/>
            <p:nvPr/>
          </p:nvPicPr>
          <p:blipFill rotWithShape="1">
            <a:blip r:embed="rId3">
              <a:alphaModFix/>
            </a:blip>
            <a:srcRect/>
            <a:stretch/>
          </p:blipFill>
          <p:spPr>
            <a:xfrm>
              <a:off x="1828800" y="927771"/>
              <a:ext cx="1828800" cy="1248899"/>
            </a:xfrm>
            <a:prstGeom prst="rect">
              <a:avLst/>
            </a:prstGeom>
            <a:noFill/>
            <a:ln>
              <a:noFill/>
            </a:ln>
          </p:spPr>
        </p:pic>
        <p:pic>
          <p:nvPicPr>
            <p:cNvPr id="18" name="Shape 18"/>
            <p:cNvPicPr preferRelativeResize="0"/>
            <p:nvPr/>
          </p:nvPicPr>
          <p:blipFill rotWithShape="1">
            <a:blip r:embed="rId4">
              <a:alphaModFix/>
            </a:blip>
            <a:srcRect/>
            <a:stretch/>
          </p:blipFill>
          <p:spPr>
            <a:xfrm>
              <a:off x="3657600" y="927771"/>
              <a:ext cx="1828800" cy="1248899"/>
            </a:xfrm>
            <a:prstGeom prst="rect">
              <a:avLst/>
            </a:prstGeom>
            <a:noFill/>
            <a:ln>
              <a:noFill/>
            </a:ln>
          </p:spPr>
        </p:pic>
        <p:pic>
          <p:nvPicPr>
            <p:cNvPr id="19" name="Shape 19"/>
            <p:cNvPicPr preferRelativeResize="0"/>
            <p:nvPr/>
          </p:nvPicPr>
          <p:blipFill rotWithShape="1">
            <a:blip r:embed="rId5">
              <a:alphaModFix/>
            </a:blip>
            <a:srcRect/>
            <a:stretch/>
          </p:blipFill>
          <p:spPr>
            <a:xfrm>
              <a:off x="5486400" y="927771"/>
              <a:ext cx="1828800" cy="1248899"/>
            </a:xfrm>
            <a:prstGeom prst="rect">
              <a:avLst/>
            </a:prstGeom>
            <a:noFill/>
            <a:ln>
              <a:noFill/>
            </a:ln>
          </p:spPr>
        </p:pic>
        <p:pic>
          <p:nvPicPr>
            <p:cNvPr id="20" name="Shape 20"/>
            <p:cNvPicPr preferRelativeResize="0"/>
            <p:nvPr/>
          </p:nvPicPr>
          <p:blipFill rotWithShape="1">
            <a:blip r:embed="rId6">
              <a:alphaModFix/>
            </a:blip>
            <a:srcRect/>
            <a:stretch/>
          </p:blipFill>
          <p:spPr>
            <a:xfrm>
              <a:off x="7315200" y="927771"/>
              <a:ext cx="1828800" cy="1248899"/>
            </a:xfrm>
            <a:prstGeom prst="rect">
              <a:avLst/>
            </a:prstGeom>
            <a:noFill/>
            <a:ln>
              <a:noFill/>
            </a:ln>
          </p:spPr>
        </p:pic>
      </p:grpSp>
      <p:pic>
        <p:nvPicPr>
          <p:cNvPr id="21" name="Shape 21"/>
          <p:cNvPicPr preferRelativeResize="0"/>
          <p:nvPr/>
        </p:nvPicPr>
        <p:blipFill rotWithShape="1">
          <a:blip r:embed="rId7">
            <a:alphaModFix/>
          </a:blip>
          <a:srcRect/>
          <a:stretch/>
        </p:blipFill>
        <p:spPr>
          <a:xfrm>
            <a:off x="0" y="3444240"/>
            <a:ext cx="9144000" cy="3409208"/>
          </a:xfrm>
          <a:prstGeom prst="rect">
            <a:avLst/>
          </a:prstGeom>
          <a:noFill/>
          <a:ln>
            <a:noFill/>
          </a:ln>
        </p:spPr>
      </p:pic>
      <p:sp>
        <p:nvSpPr>
          <p:cNvPr id="22" name="Shape 22"/>
          <p:cNvSpPr txBox="1">
            <a:spLocks noGrp="1"/>
          </p:cNvSpPr>
          <p:nvPr>
            <p:ph type="ctrTitle"/>
          </p:nvPr>
        </p:nvSpPr>
        <p:spPr>
          <a:xfrm>
            <a:off x="3657600" y="2171699"/>
            <a:ext cx="5486400" cy="1257301"/>
          </a:xfrm>
          <a:prstGeom prst="rect">
            <a:avLst/>
          </a:prstGeom>
          <a:noFill/>
          <a:ln>
            <a:noFill/>
          </a:ln>
        </p:spPr>
        <p:txBody>
          <a:bodyPr wrap="square" lIns="91425" tIns="91425" rIns="91425" bIns="91425" anchor="ctr" anchorCtr="0"/>
          <a:lstStyle>
            <a:lvl1pPr marL="0" marR="0" lvl="0" indent="0" algn="l" rtl="0">
              <a:lnSpc>
                <a:spcPct val="109090"/>
              </a:lnSpc>
              <a:spcBef>
                <a:spcPts val="0"/>
              </a:spcBef>
              <a:spcAft>
                <a:spcPts val="900"/>
              </a:spcAft>
              <a:buClr>
                <a:schemeClr val="lt1"/>
              </a:buClr>
              <a:buFont typeface="Avenir"/>
              <a:buNone/>
              <a:defRPr sz="2200" b="0" i="0" u="none" strike="noStrike" cap="none">
                <a:solidFill>
                  <a:schemeClr val="lt1"/>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lnSpc>
                <a:spcPct val="180000"/>
              </a:lnSpc>
              <a:spcBef>
                <a:spcPts val="0"/>
              </a:spcBef>
              <a:buClr>
                <a:srgbClr val="366092"/>
              </a:buClr>
              <a:buFont typeface="Avenir"/>
              <a:buNone/>
              <a:defRPr sz="2000" b="1"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lnSpc>
                <a:spcPct val="62500"/>
              </a:lnSpc>
              <a:spcBef>
                <a:spcPts val="1200"/>
              </a:spcBef>
              <a:buClr>
                <a:srgbClr val="7F7F7F"/>
              </a:buClr>
              <a:buFont typeface="Arial"/>
              <a:buNone/>
              <a:defRPr sz="3200" b="0" i="0" u="none" strike="noStrike" cap="none">
                <a:solidFill>
                  <a:srgbClr val="7F7F7F"/>
                </a:solidFill>
                <a:latin typeface="Avenir"/>
                <a:ea typeface="Avenir"/>
                <a:cs typeface="Avenir"/>
                <a:sym typeface="Avenir"/>
              </a:defRPr>
            </a:lvl1pPr>
            <a:lvl2pPr marL="457200" marR="0" lvl="1" indent="0" algn="l" rtl="0">
              <a:lnSpc>
                <a:spcPct val="71428"/>
              </a:lnSpc>
              <a:spcBef>
                <a:spcPts val="1200"/>
              </a:spcBef>
              <a:buClr>
                <a:srgbClr val="7F7F7F"/>
              </a:buClr>
              <a:buFont typeface="Arial"/>
              <a:buNone/>
              <a:defRPr sz="2800" b="0" i="0" u="none" strike="noStrike" cap="none">
                <a:solidFill>
                  <a:srgbClr val="7F7F7F"/>
                </a:solidFill>
                <a:latin typeface="Avenir"/>
                <a:ea typeface="Avenir"/>
                <a:cs typeface="Avenir"/>
                <a:sym typeface="Avenir"/>
              </a:defRPr>
            </a:lvl2pPr>
            <a:lvl3pPr marL="914400" marR="0" lvl="2" indent="0" algn="l" rtl="0">
              <a:lnSpc>
                <a:spcPct val="83333"/>
              </a:lnSpc>
              <a:spcBef>
                <a:spcPts val="1200"/>
              </a:spcBef>
              <a:buClr>
                <a:srgbClr val="7F7F7F"/>
              </a:buClr>
              <a:buFont typeface="Arial"/>
              <a:buNone/>
              <a:defRPr sz="2400" b="0" i="0" u="none" strike="noStrike" cap="none">
                <a:solidFill>
                  <a:srgbClr val="7F7F7F"/>
                </a:solidFill>
                <a:latin typeface="Avenir"/>
                <a:ea typeface="Avenir"/>
                <a:cs typeface="Avenir"/>
                <a:sym typeface="Avenir"/>
              </a:defRPr>
            </a:lvl3pPr>
            <a:lvl4pPr marL="1371600" marR="0" lvl="3" indent="0" algn="l" rtl="0">
              <a:lnSpc>
                <a:spcPct val="100000"/>
              </a:lnSpc>
              <a:spcBef>
                <a:spcPts val="1200"/>
              </a:spcBef>
              <a:buClr>
                <a:srgbClr val="7F7F7F"/>
              </a:buClr>
              <a:buFont typeface="Arial"/>
              <a:buNone/>
              <a:defRPr sz="2000" b="0" i="0" u="none" strike="noStrike" cap="none">
                <a:solidFill>
                  <a:srgbClr val="7F7F7F"/>
                </a:solidFill>
                <a:latin typeface="Avenir"/>
                <a:ea typeface="Avenir"/>
                <a:cs typeface="Avenir"/>
                <a:sym typeface="Avenir"/>
              </a:defRPr>
            </a:lvl4pPr>
            <a:lvl5pPr marL="1828800" marR="0" lvl="4" indent="0" algn="l" rtl="0">
              <a:lnSpc>
                <a:spcPct val="100000"/>
              </a:lnSpc>
              <a:spcBef>
                <a:spcPts val="1200"/>
              </a:spcBef>
              <a:buClr>
                <a:srgbClr val="7F7F7F"/>
              </a:buClr>
              <a:buFont typeface="Arial"/>
              <a:buNone/>
              <a:defRPr sz="2000" b="0" i="0" u="none" strike="noStrike" cap="none">
                <a:solidFill>
                  <a:srgbClr val="7F7F7F"/>
                </a:solidFill>
                <a:latin typeface="Avenir"/>
                <a:ea typeface="Avenir"/>
                <a:cs typeface="Avenir"/>
                <a:sym typeface="Avenir"/>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lnSpc>
                <a:spcPct val="142857"/>
              </a:lnSpc>
              <a:spcBef>
                <a:spcPts val="1200"/>
              </a:spcBef>
              <a:buClr>
                <a:srgbClr val="7F7F7F"/>
              </a:buClr>
              <a:buFont typeface="Arial"/>
              <a:buNone/>
              <a:defRPr sz="1400" b="0" i="0" u="none" strike="noStrike" cap="none">
                <a:solidFill>
                  <a:srgbClr val="7F7F7F"/>
                </a:solidFill>
                <a:latin typeface="Avenir"/>
                <a:ea typeface="Avenir"/>
                <a:cs typeface="Avenir"/>
                <a:sym typeface="Avenir"/>
              </a:defRPr>
            </a:lvl1pPr>
            <a:lvl2pPr marL="457200" marR="0" lvl="1" indent="0" algn="l" rtl="0">
              <a:lnSpc>
                <a:spcPct val="166666"/>
              </a:lnSpc>
              <a:spcBef>
                <a:spcPts val="1200"/>
              </a:spcBef>
              <a:buClr>
                <a:srgbClr val="7F7F7F"/>
              </a:buClr>
              <a:buFont typeface="Arial"/>
              <a:buNone/>
              <a:defRPr sz="1200" b="0" i="0" u="none" strike="noStrike" cap="none">
                <a:solidFill>
                  <a:srgbClr val="7F7F7F"/>
                </a:solidFill>
                <a:latin typeface="Avenir"/>
                <a:ea typeface="Avenir"/>
                <a:cs typeface="Avenir"/>
                <a:sym typeface="Avenir"/>
              </a:defRPr>
            </a:lvl2pPr>
            <a:lvl3pPr marL="914400" marR="0" lvl="2" indent="0" algn="l" rtl="0">
              <a:lnSpc>
                <a:spcPct val="200000"/>
              </a:lnSpc>
              <a:spcBef>
                <a:spcPts val="1200"/>
              </a:spcBef>
              <a:buClr>
                <a:srgbClr val="7F7F7F"/>
              </a:buClr>
              <a:buFont typeface="Arial"/>
              <a:buNone/>
              <a:defRPr sz="1000" b="0" i="0" u="none" strike="noStrike" cap="none">
                <a:solidFill>
                  <a:srgbClr val="7F7F7F"/>
                </a:solidFill>
                <a:latin typeface="Avenir"/>
                <a:ea typeface="Avenir"/>
                <a:cs typeface="Avenir"/>
                <a:sym typeface="Avenir"/>
              </a:defRPr>
            </a:lvl3pPr>
            <a:lvl4pPr marL="1371600" marR="0" lvl="3" indent="0" algn="l" rtl="0">
              <a:lnSpc>
                <a:spcPct val="222222"/>
              </a:lnSpc>
              <a:spcBef>
                <a:spcPts val="1200"/>
              </a:spcBef>
              <a:buClr>
                <a:srgbClr val="7F7F7F"/>
              </a:buClr>
              <a:buFont typeface="Arial"/>
              <a:buNone/>
              <a:defRPr sz="900" b="0" i="0" u="none" strike="noStrike" cap="none">
                <a:solidFill>
                  <a:srgbClr val="7F7F7F"/>
                </a:solidFill>
                <a:latin typeface="Avenir"/>
                <a:ea typeface="Avenir"/>
                <a:cs typeface="Avenir"/>
                <a:sym typeface="Avenir"/>
              </a:defRPr>
            </a:lvl4pPr>
            <a:lvl5pPr marL="1828800" marR="0" lvl="4" indent="0" algn="l" rtl="0">
              <a:lnSpc>
                <a:spcPct val="222222"/>
              </a:lnSpc>
              <a:spcBef>
                <a:spcPts val="1200"/>
              </a:spcBef>
              <a:buClr>
                <a:srgbClr val="7F7F7F"/>
              </a:buClr>
              <a:buFont typeface="Arial"/>
              <a:buNone/>
              <a:defRPr sz="900" b="0" i="0" u="none" strike="noStrike" cap="none">
                <a:solidFill>
                  <a:srgbClr val="7F7F7F"/>
                </a:solidFill>
                <a:latin typeface="Avenir"/>
                <a:ea typeface="Avenir"/>
                <a:cs typeface="Avenir"/>
                <a:sym typeface="Avenir"/>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352800" y="274638"/>
            <a:ext cx="5360218" cy="1143000"/>
          </a:xfrm>
          <a:prstGeom prst="rect">
            <a:avLst/>
          </a:prstGeom>
          <a:noFill/>
          <a:ln>
            <a:noFill/>
          </a:ln>
        </p:spPr>
        <p:txBody>
          <a:bodyPr wrap="square" lIns="91425" tIns="91425" rIns="91425" bIns="91425" anchor="ctr" anchorCtr="0"/>
          <a:lstStyle>
            <a:lvl1pPr marL="0" marR="0" lvl="0" indent="0" algn="l" rtl="0">
              <a:lnSpc>
                <a:spcPct val="120000"/>
              </a:lnSpc>
              <a:spcBef>
                <a:spcPts val="0"/>
              </a:spcBef>
              <a:buClr>
                <a:srgbClr val="366092"/>
              </a:buClr>
              <a:buFont typeface="Avenir"/>
              <a:buNone/>
              <a:defRPr sz="3000" b="0"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3769927" y="1183073"/>
            <a:ext cx="4525963" cy="5360218"/>
          </a:xfrm>
          <a:prstGeom prst="rect">
            <a:avLst/>
          </a:prstGeom>
          <a:noFill/>
          <a:ln>
            <a:noFill/>
          </a:ln>
        </p:spPr>
        <p:txBody>
          <a:bodyPr wrap="square" lIns="91425" tIns="91425" rIns="91425" bIns="91425" anchor="t" anchorCtr="0"/>
          <a:lstStyle>
            <a:lvl1pPr marL="256032" marR="0" lvl="0" indent="-154432"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1pPr>
            <a:lvl2pPr marL="742950" marR="0" lvl="1" indent="-18415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2pPr>
            <a:lvl3pPr marL="1143000" marR="0" lvl="2"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3pPr>
            <a:lvl4pPr marL="1600200" marR="0" lvl="3"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4pPr>
            <a:lvl5pPr marL="2057400" marR="0" lvl="4"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l" rtl="0">
              <a:lnSpc>
                <a:spcPct val="120000"/>
              </a:lnSpc>
              <a:spcBef>
                <a:spcPts val="0"/>
              </a:spcBef>
              <a:buClr>
                <a:srgbClr val="366092"/>
              </a:buClr>
              <a:buFont typeface="Avenir"/>
              <a:buNone/>
              <a:defRPr sz="3000" b="0"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256032" marR="0" lvl="0" indent="-154432"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1pPr>
            <a:lvl2pPr marL="742950" marR="0" lvl="1" indent="-18415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2pPr>
            <a:lvl3pPr marL="1143000" marR="0" lvl="2"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3pPr>
            <a:lvl4pPr marL="1600200" marR="0" lvl="3"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4pPr>
            <a:lvl5pPr marL="2057400" marR="0" lvl="4"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352800" y="274638"/>
            <a:ext cx="5360218" cy="1143000"/>
          </a:xfrm>
          <a:prstGeom prst="rect">
            <a:avLst/>
          </a:prstGeom>
          <a:noFill/>
          <a:ln>
            <a:noFill/>
          </a:ln>
        </p:spPr>
        <p:txBody>
          <a:bodyPr wrap="square" lIns="91425" tIns="91425" rIns="91425" bIns="91425" anchor="ctr" anchorCtr="0"/>
          <a:lstStyle>
            <a:lvl1pPr marL="0" marR="0" lvl="0" indent="0" algn="l" rtl="0">
              <a:lnSpc>
                <a:spcPct val="120000"/>
              </a:lnSpc>
              <a:spcBef>
                <a:spcPts val="0"/>
              </a:spcBef>
              <a:buClr>
                <a:srgbClr val="366092"/>
              </a:buClr>
              <a:buFont typeface="Avenir"/>
              <a:buNone/>
              <a:defRPr sz="3000" b="0"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3352800" y="1600200"/>
            <a:ext cx="5360218" cy="4525963"/>
          </a:xfrm>
          <a:prstGeom prst="rect">
            <a:avLst/>
          </a:prstGeom>
          <a:noFill/>
          <a:ln>
            <a:noFill/>
          </a:ln>
        </p:spPr>
        <p:txBody>
          <a:bodyPr wrap="square" lIns="91425" tIns="91425" rIns="91425" bIns="91425" anchor="t" anchorCtr="0"/>
          <a:lstStyle>
            <a:lvl1pPr marL="256032" marR="0" lvl="0" indent="-154432"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1pPr>
            <a:lvl2pPr marL="742950" marR="0" lvl="1" indent="-18415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2pPr>
            <a:lvl3pPr marL="1143000" marR="0" lvl="2"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3pPr>
            <a:lvl4pPr marL="1600200" marR="0" lvl="3"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4pPr>
            <a:lvl5pPr marL="2057400" marR="0" lvl="4"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b="0" i="0" u="none" strike="noStrike" cap="none">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A5A5A5"/>
                </a:solidFill>
                <a:latin typeface="Avenir"/>
                <a:ea typeface="Avenir"/>
                <a:cs typeface="Avenir"/>
                <a:sym typeface="Avenir"/>
              </a:rPr>
              <a:t>‹#›</a:t>
            </a:fld>
            <a:endParaRPr lang="en-US" sz="1000" b="0" i="0" u="none" strike="noStrike" cap="none">
              <a:solidFill>
                <a:srgbClr val="A5A5A5"/>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l" rtl="0">
              <a:lnSpc>
                <a:spcPct val="120000"/>
              </a:lnSpc>
              <a:spcBef>
                <a:spcPts val="0"/>
              </a:spcBef>
              <a:buClr>
                <a:srgbClr val="366092"/>
              </a:buClr>
              <a:buFont typeface="Avenir"/>
              <a:buNone/>
              <a:defRPr sz="3000" b="0"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lnSpc>
                <a:spcPct val="125000"/>
              </a:lnSpc>
              <a:spcBef>
                <a:spcPts val="1200"/>
              </a:spcBef>
              <a:buClr>
                <a:srgbClr val="888888"/>
              </a:buClr>
              <a:buFont typeface="Arial"/>
              <a:buNone/>
              <a:defRPr sz="1600" b="0" i="0" u="none" strike="noStrike" cap="none">
                <a:solidFill>
                  <a:srgbClr val="888888"/>
                </a:solidFill>
                <a:latin typeface="Avenir"/>
                <a:ea typeface="Avenir"/>
                <a:cs typeface="Avenir"/>
                <a:sym typeface="Avenir"/>
              </a:defRPr>
            </a:lvl1pPr>
            <a:lvl2pPr marL="457200" marR="0" lvl="1" indent="0" algn="ctr" rtl="0">
              <a:lnSpc>
                <a:spcPct val="125000"/>
              </a:lnSpc>
              <a:spcBef>
                <a:spcPts val="1200"/>
              </a:spcBef>
              <a:buClr>
                <a:srgbClr val="888888"/>
              </a:buClr>
              <a:buFont typeface="Arial"/>
              <a:buNone/>
              <a:defRPr sz="1600" b="0" i="0" u="none" strike="noStrike" cap="none">
                <a:solidFill>
                  <a:srgbClr val="888888"/>
                </a:solidFill>
                <a:latin typeface="Avenir"/>
                <a:ea typeface="Avenir"/>
                <a:cs typeface="Avenir"/>
                <a:sym typeface="Avenir"/>
              </a:defRPr>
            </a:lvl2pPr>
            <a:lvl3pPr marL="914400" marR="0" lvl="2" indent="0" algn="ctr" rtl="0">
              <a:lnSpc>
                <a:spcPct val="125000"/>
              </a:lnSpc>
              <a:spcBef>
                <a:spcPts val="1200"/>
              </a:spcBef>
              <a:buClr>
                <a:srgbClr val="888888"/>
              </a:buClr>
              <a:buFont typeface="Arial"/>
              <a:buNone/>
              <a:defRPr sz="1600" b="0" i="0" u="none" strike="noStrike" cap="none">
                <a:solidFill>
                  <a:srgbClr val="888888"/>
                </a:solidFill>
                <a:latin typeface="Avenir"/>
                <a:ea typeface="Avenir"/>
                <a:cs typeface="Avenir"/>
                <a:sym typeface="Avenir"/>
              </a:defRPr>
            </a:lvl3pPr>
            <a:lvl4pPr marL="1371600" marR="0" lvl="3" indent="0" algn="ctr" rtl="0">
              <a:lnSpc>
                <a:spcPct val="125000"/>
              </a:lnSpc>
              <a:spcBef>
                <a:spcPts val="1200"/>
              </a:spcBef>
              <a:buClr>
                <a:srgbClr val="888888"/>
              </a:buClr>
              <a:buFont typeface="Arial"/>
              <a:buNone/>
              <a:defRPr sz="1600" b="0" i="0" u="none" strike="noStrike" cap="none">
                <a:solidFill>
                  <a:srgbClr val="888888"/>
                </a:solidFill>
                <a:latin typeface="Avenir"/>
                <a:ea typeface="Avenir"/>
                <a:cs typeface="Avenir"/>
                <a:sym typeface="Avenir"/>
              </a:defRPr>
            </a:lvl4pPr>
            <a:lvl5pPr marL="1828800" marR="0" lvl="4" indent="0" algn="ctr" rtl="0">
              <a:lnSpc>
                <a:spcPct val="125000"/>
              </a:lnSpc>
              <a:spcBef>
                <a:spcPts val="1200"/>
              </a:spcBef>
              <a:buClr>
                <a:srgbClr val="888888"/>
              </a:buClr>
              <a:buFont typeface="Arial"/>
              <a:buNone/>
              <a:defRPr sz="1600" b="0" i="0" u="none" strike="noStrike" cap="none">
                <a:solidFill>
                  <a:srgbClr val="888888"/>
                </a:solidFill>
                <a:latin typeface="Avenir"/>
                <a:ea typeface="Avenir"/>
                <a:cs typeface="Avenir"/>
                <a:sym typeface="Avenir"/>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lnSpc>
                <a:spcPct val="90000"/>
              </a:lnSpc>
              <a:spcBef>
                <a:spcPts val="0"/>
              </a:spcBef>
              <a:buClr>
                <a:srgbClr val="366092"/>
              </a:buClr>
              <a:buFont typeface="Avenir"/>
              <a:buNone/>
              <a:defRPr sz="4000" b="1"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1200"/>
              </a:spcBef>
              <a:buClr>
                <a:srgbClr val="888888"/>
              </a:buClr>
              <a:buFont typeface="Arial"/>
              <a:buNone/>
              <a:defRPr sz="2000" b="0" i="0" u="none" strike="noStrike" cap="none">
                <a:solidFill>
                  <a:srgbClr val="888888"/>
                </a:solidFill>
                <a:latin typeface="Avenir"/>
                <a:ea typeface="Avenir"/>
                <a:cs typeface="Avenir"/>
                <a:sym typeface="Avenir"/>
              </a:defRPr>
            </a:lvl1pPr>
            <a:lvl2pPr marL="457200" marR="0" lvl="1" indent="0" algn="l" rtl="0">
              <a:lnSpc>
                <a:spcPct val="111111"/>
              </a:lnSpc>
              <a:spcBef>
                <a:spcPts val="1200"/>
              </a:spcBef>
              <a:buClr>
                <a:srgbClr val="888888"/>
              </a:buClr>
              <a:buFont typeface="Arial"/>
              <a:buNone/>
              <a:defRPr sz="1800" b="0" i="0" u="none" strike="noStrike" cap="none">
                <a:solidFill>
                  <a:srgbClr val="888888"/>
                </a:solidFill>
                <a:latin typeface="Avenir"/>
                <a:ea typeface="Avenir"/>
                <a:cs typeface="Avenir"/>
                <a:sym typeface="Avenir"/>
              </a:defRPr>
            </a:lvl2pPr>
            <a:lvl3pPr marL="914400" marR="0" lvl="2" indent="0" algn="l" rtl="0">
              <a:lnSpc>
                <a:spcPct val="125000"/>
              </a:lnSpc>
              <a:spcBef>
                <a:spcPts val="1200"/>
              </a:spcBef>
              <a:buClr>
                <a:srgbClr val="888888"/>
              </a:buClr>
              <a:buFont typeface="Arial"/>
              <a:buNone/>
              <a:defRPr sz="1600" b="0" i="0" u="none" strike="noStrike" cap="none">
                <a:solidFill>
                  <a:srgbClr val="888888"/>
                </a:solidFill>
                <a:latin typeface="Avenir"/>
                <a:ea typeface="Avenir"/>
                <a:cs typeface="Avenir"/>
                <a:sym typeface="Avenir"/>
              </a:defRPr>
            </a:lvl3pPr>
            <a:lvl4pPr marL="1371600" marR="0" lvl="3" indent="0" algn="l" rtl="0">
              <a:lnSpc>
                <a:spcPct val="142857"/>
              </a:lnSpc>
              <a:spcBef>
                <a:spcPts val="1200"/>
              </a:spcBef>
              <a:buClr>
                <a:srgbClr val="888888"/>
              </a:buClr>
              <a:buFont typeface="Arial"/>
              <a:buNone/>
              <a:defRPr sz="1400" b="0" i="0" u="none" strike="noStrike" cap="none">
                <a:solidFill>
                  <a:srgbClr val="888888"/>
                </a:solidFill>
                <a:latin typeface="Avenir"/>
                <a:ea typeface="Avenir"/>
                <a:cs typeface="Avenir"/>
                <a:sym typeface="Avenir"/>
              </a:defRPr>
            </a:lvl4pPr>
            <a:lvl5pPr marL="1828800" marR="0" lvl="4" indent="0" algn="l" rtl="0">
              <a:lnSpc>
                <a:spcPct val="142857"/>
              </a:lnSpc>
              <a:spcBef>
                <a:spcPts val="1200"/>
              </a:spcBef>
              <a:buClr>
                <a:srgbClr val="888888"/>
              </a:buClr>
              <a:buFont typeface="Arial"/>
              <a:buNone/>
              <a:defRPr sz="1400" b="0" i="0" u="none" strike="noStrike" cap="none">
                <a:solidFill>
                  <a:srgbClr val="888888"/>
                </a:solidFill>
                <a:latin typeface="Avenir"/>
                <a:ea typeface="Avenir"/>
                <a:cs typeface="Avenir"/>
                <a:sym typeface="Avenir"/>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352800" y="274638"/>
            <a:ext cx="5360218" cy="1143000"/>
          </a:xfrm>
          <a:prstGeom prst="rect">
            <a:avLst/>
          </a:prstGeom>
          <a:noFill/>
          <a:ln>
            <a:noFill/>
          </a:ln>
        </p:spPr>
        <p:txBody>
          <a:bodyPr wrap="square" lIns="91425" tIns="91425" rIns="91425" bIns="91425" anchor="ctr" anchorCtr="0"/>
          <a:lstStyle>
            <a:lvl1pPr marL="0" marR="0" lvl="0" indent="0" algn="l" rtl="0">
              <a:lnSpc>
                <a:spcPct val="120000"/>
              </a:lnSpc>
              <a:spcBef>
                <a:spcPts val="0"/>
              </a:spcBef>
              <a:buClr>
                <a:srgbClr val="366092"/>
              </a:buClr>
              <a:buFont typeface="Avenir"/>
              <a:buNone/>
              <a:defRPr sz="3000" b="0"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256032" marR="0" lvl="0" indent="-78232" algn="l" rtl="0">
              <a:lnSpc>
                <a:spcPct val="71428"/>
              </a:lnSpc>
              <a:spcBef>
                <a:spcPts val="1200"/>
              </a:spcBef>
              <a:buClr>
                <a:srgbClr val="7F7F7F"/>
              </a:buClr>
              <a:buSzPct val="100000"/>
              <a:buFont typeface="Arial"/>
              <a:buChar char="•"/>
              <a:defRPr sz="2800" b="0" i="0" u="none" strike="noStrike" cap="none">
                <a:solidFill>
                  <a:srgbClr val="7F7F7F"/>
                </a:solidFill>
                <a:latin typeface="Avenir"/>
                <a:ea typeface="Avenir"/>
                <a:cs typeface="Avenir"/>
                <a:sym typeface="Avenir"/>
              </a:defRPr>
            </a:lvl1pPr>
            <a:lvl2pPr marL="742950" marR="0" lvl="1" indent="-133350" algn="l" rtl="0">
              <a:lnSpc>
                <a:spcPct val="83333"/>
              </a:lnSpc>
              <a:spcBef>
                <a:spcPts val="1200"/>
              </a:spcBef>
              <a:buClr>
                <a:srgbClr val="7F7F7F"/>
              </a:buClr>
              <a:buSzPct val="100000"/>
              <a:buFont typeface="Arial"/>
              <a:buChar char="–"/>
              <a:defRPr sz="2400" b="0" i="0" u="none" strike="noStrike" cap="none">
                <a:solidFill>
                  <a:srgbClr val="7F7F7F"/>
                </a:solidFill>
                <a:latin typeface="Avenir"/>
                <a:ea typeface="Avenir"/>
                <a:cs typeface="Avenir"/>
                <a:sym typeface="Avenir"/>
              </a:defRPr>
            </a:lvl2pPr>
            <a:lvl3pPr marL="1143000" marR="0" lvl="2" indent="-101600" algn="l" rtl="0">
              <a:lnSpc>
                <a:spcPct val="100000"/>
              </a:lnSpc>
              <a:spcBef>
                <a:spcPts val="1200"/>
              </a:spcBef>
              <a:buClr>
                <a:srgbClr val="7F7F7F"/>
              </a:buClr>
              <a:buSzPct val="100000"/>
              <a:buFont typeface="Arial"/>
              <a:buChar char="•"/>
              <a:defRPr sz="2000" b="0" i="0" u="none" strike="noStrike" cap="none">
                <a:solidFill>
                  <a:srgbClr val="7F7F7F"/>
                </a:solidFill>
                <a:latin typeface="Avenir"/>
                <a:ea typeface="Avenir"/>
                <a:cs typeface="Avenir"/>
                <a:sym typeface="Avenir"/>
              </a:defRPr>
            </a:lvl3pPr>
            <a:lvl4pPr marL="1600200" marR="0" lvl="3" indent="-114300" algn="l" rtl="0">
              <a:lnSpc>
                <a:spcPct val="111111"/>
              </a:lnSpc>
              <a:spcBef>
                <a:spcPts val="1200"/>
              </a:spcBef>
              <a:buClr>
                <a:srgbClr val="7F7F7F"/>
              </a:buClr>
              <a:buSzPct val="100000"/>
              <a:buFont typeface="Arial"/>
              <a:buChar char="–"/>
              <a:defRPr sz="1800" b="0" i="0" u="none" strike="noStrike" cap="none">
                <a:solidFill>
                  <a:srgbClr val="7F7F7F"/>
                </a:solidFill>
                <a:latin typeface="Avenir"/>
                <a:ea typeface="Avenir"/>
                <a:cs typeface="Avenir"/>
                <a:sym typeface="Avenir"/>
              </a:defRPr>
            </a:lvl4pPr>
            <a:lvl5pPr marL="2057400" marR="0" lvl="4" indent="-114300" algn="l" rtl="0">
              <a:lnSpc>
                <a:spcPct val="111111"/>
              </a:lnSpc>
              <a:spcBef>
                <a:spcPts val="1200"/>
              </a:spcBef>
              <a:buClr>
                <a:srgbClr val="7F7F7F"/>
              </a:buClr>
              <a:buSzPct val="100000"/>
              <a:buFont typeface="Arial"/>
              <a:buChar char="»"/>
              <a:defRPr sz="1800" b="0" i="0" u="none" strike="noStrike" cap="none">
                <a:solidFill>
                  <a:srgbClr val="7F7F7F"/>
                </a:solidFill>
                <a:latin typeface="Avenir"/>
                <a:ea typeface="Avenir"/>
                <a:cs typeface="Avenir"/>
                <a:sym typeface="Avenir"/>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256032" marR="0" lvl="0" indent="-78232" algn="l" rtl="0">
              <a:lnSpc>
                <a:spcPct val="71428"/>
              </a:lnSpc>
              <a:spcBef>
                <a:spcPts val="1200"/>
              </a:spcBef>
              <a:buClr>
                <a:srgbClr val="7F7F7F"/>
              </a:buClr>
              <a:buSzPct val="100000"/>
              <a:buFont typeface="Arial"/>
              <a:buChar char="•"/>
              <a:defRPr sz="2800" b="0" i="0" u="none" strike="noStrike" cap="none">
                <a:solidFill>
                  <a:srgbClr val="7F7F7F"/>
                </a:solidFill>
                <a:latin typeface="Avenir"/>
                <a:ea typeface="Avenir"/>
                <a:cs typeface="Avenir"/>
                <a:sym typeface="Avenir"/>
              </a:defRPr>
            </a:lvl1pPr>
            <a:lvl2pPr marL="742950" marR="0" lvl="1" indent="-133350" algn="l" rtl="0">
              <a:lnSpc>
                <a:spcPct val="83333"/>
              </a:lnSpc>
              <a:spcBef>
                <a:spcPts val="1200"/>
              </a:spcBef>
              <a:buClr>
                <a:srgbClr val="7F7F7F"/>
              </a:buClr>
              <a:buSzPct val="100000"/>
              <a:buFont typeface="Arial"/>
              <a:buChar char="–"/>
              <a:defRPr sz="2400" b="0" i="0" u="none" strike="noStrike" cap="none">
                <a:solidFill>
                  <a:srgbClr val="7F7F7F"/>
                </a:solidFill>
                <a:latin typeface="Avenir"/>
                <a:ea typeface="Avenir"/>
                <a:cs typeface="Avenir"/>
                <a:sym typeface="Avenir"/>
              </a:defRPr>
            </a:lvl2pPr>
            <a:lvl3pPr marL="1143000" marR="0" lvl="2" indent="-101600" algn="l" rtl="0">
              <a:lnSpc>
                <a:spcPct val="100000"/>
              </a:lnSpc>
              <a:spcBef>
                <a:spcPts val="1200"/>
              </a:spcBef>
              <a:buClr>
                <a:srgbClr val="7F7F7F"/>
              </a:buClr>
              <a:buSzPct val="100000"/>
              <a:buFont typeface="Arial"/>
              <a:buChar char="•"/>
              <a:defRPr sz="2000" b="0" i="0" u="none" strike="noStrike" cap="none">
                <a:solidFill>
                  <a:srgbClr val="7F7F7F"/>
                </a:solidFill>
                <a:latin typeface="Avenir"/>
                <a:ea typeface="Avenir"/>
                <a:cs typeface="Avenir"/>
                <a:sym typeface="Avenir"/>
              </a:defRPr>
            </a:lvl3pPr>
            <a:lvl4pPr marL="1600200" marR="0" lvl="3" indent="-114300" algn="l" rtl="0">
              <a:lnSpc>
                <a:spcPct val="111111"/>
              </a:lnSpc>
              <a:spcBef>
                <a:spcPts val="1200"/>
              </a:spcBef>
              <a:buClr>
                <a:srgbClr val="7F7F7F"/>
              </a:buClr>
              <a:buSzPct val="100000"/>
              <a:buFont typeface="Arial"/>
              <a:buChar char="–"/>
              <a:defRPr sz="1800" b="0" i="0" u="none" strike="noStrike" cap="none">
                <a:solidFill>
                  <a:srgbClr val="7F7F7F"/>
                </a:solidFill>
                <a:latin typeface="Avenir"/>
                <a:ea typeface="Avenir"/>
                <a:cs typeface="Avenir"/>
                <a:sym typeface="Avenir"/>
              </a:defRPr>
            </a:lvl4pPr>
            <a:lvl5pPr marL="2057400" marR="0" lvl="4" indent="-114300" algn="l" rtl="0">
              <a:lnSpc>
                <a:spcPct val="111111"/>
              </a:lnSpc>
              <a:spcBef>
                <a:spcPts val="1200"/>
              </a:spcBef>
              <a:buClr>
                <a:srgbClr val="7F7F7F"/>
              </a:buClr>
              <a:buSzPct val="100000"/>
              <a:buFont typeface="Arial"/>
              <a:buChar char="»"/>
              <a:defRPr sz="1800" b="0" i="0" u="none" strike="noStrike" cap="none">
                <a:solidFill>
                  <a:srgbClr val="7F7F7F"/>
                </a:solidFill>
                <a:latin typeface="Avenir"/>
                <a:ea typeface="Avenir"/>
                <a:cs typeface="Avenir"/>
                <a:sym typeface="Avenir"/>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352800" y="274638"/>
            <a:ext cx="5360218" cy="1143000"/>
          </a:xfrm>
          <a:prstGeom prst="rect">
            <a:avLst/>
          </a:prstGeom>
          <a:noFill/>
          <a:ln>
            <a:noFill/>
          </a:ln>
        </p:spPr>
        <p:txBody>
          <a:bodyPr wrap="square" lIns="91425" tIns="91425" rIns="91425" bIns="91425" anchor="ctr" anchorCtr="0"/>
          <a:lstStyle>
            <a:lvl1pPr marL="0" marR="0" lvl="0" indent="0" algn="l" rtl="0">
              <a:lnSpc>
                <a:spcPct val="120000"/>
              </a:lnSpc>
              <a:spcBef>
                <a:spcPts val="0"/>
              </a:spcBef>
              <a:buClr>
                <a:srgbClr val="366092"/>
              </a:buClr>
              <a:buFont typeface="Avenir"/>
              <a:buNone/>
              <a:defRPr sz="3000" b="0"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lnSpc>
                <a:spcPct val="83333"/>
              </a:lnSpc>
              <a:spcBef>
                <a:spcPts val="1200"/>
              </a:spcBef>
              <a:buClr>
                <a:srgbClr val="7F7F7F"/>
              </a:buClr>
              <a:buFont typeface="Arial"/>
              <a:buNone/>
              <a:defRPr sz="2400" b="1" i="0" u="none" strike="noStrike" cap="none">
                <a:solidFill>
                  <a:srgbClr val="7F7F7F"/>
                </a:solidFill>
                <a:latin typeface="Avenir"/>
                <a:ea typeface="Avenir"/>
                <a:cs typeface="Avenir"/>
                <a:sym typeface="Avenir"/>
              </a:defRPr>
            </a:lvl1pPr>
            <a:lvl2pPr marL="457200" marR="0" lvl="1" indent="0" algn="l" rtl="0">
              <a:lnSpc>
                <a:spcPct val="100000"/>
              </a:lnSpc>
              <a:spcBef>
                <a:spcPts val="1200"/>
              </a:spcBef>
              <a:buClr>
                <a:srgbClr val="7F7F7F"/>
              </a:buClr>
              <a:buFont typeface="Arial"/>
              <a:buNone/>
              <a:defRPr sz="2000" b="1" i="0" u="none" strike="noStrike" cap="none">
                <a:solidFill>
                  <a:srgbClr val="7F7F7F"/>
                </a:solidFill>
                <a:latin typeface="Avenir"/>
                <a:ea typeface="Avenir"/>
                <a:cs typeface="Avenir"/>
                <a:sym typeface="Avenir"/>
              </a:defRPr>
            </a:lvl2pPr>
            <a:lvl3pPr marL="914400" marR="0" lvl="2" indent="0" algn="l" rtl="0">
              <a:lnSpc>
                <a:spcPct val="111111"/>
              </a:lnSpc>
              <a:spcBef>
                <a:spcPts val="1200"/>
              </a:spcBef>
              <a:buClr>
                <a:srgbClr val="7F7F7F"/>
              </a:buClr>
              <a:buFont typeface="Arial"/>
              <a:buNone/>
              <a:defRPr sz="1800" b="1" i="0" u="none" strike="noStrike" cap="none">
                <a:solidFill>
                  <a:srgbClr val="7F7F7F"/>
                </a:solidFill>
                <a:latin typeface="Avenir"/>
                <a:ea typeface="Avenir"/>
                <a:cs typeface="Avenir"/>
                <a:sym typeface="Avenir"/>
              </a:defRPr>
            </a:lvl3pPr>
            <a:lvl4pPr marL="1371600" marR="0" lvl="3" indent="0" algn="l" rtl="0">
              <a:lnSpc>
                <a:spcPct val="125000"/>
              </a:lnSpc>
              <a:spcBef>
                <a:spcPts val="1200"/>
              </a:spcBef>
              <a:buClr>
                <a:srgbClr val="7F7F7F"/>
              </a:buClr>
              <a:buFont typeface="Arial"/>
              <a:buNone/>
              <a:defRPr sz="1600" b="1" i="0" u="none" strike="noStrike" cap="none">
                <a:solidFill>
                  <a:srgbClr val="7F7F7F"/>
                </a:solidFill>
                <a:latin typeface="Avenir"/>
                <a:ea typeface="Avenir"/>
                <a:cs typeface="Avenir"/>
                <a:sym typeface="Avenir"/>
              </a:defRPr>
            </a:lvl4pPr>
            <a:lvl5pPr marL="1828800" marR="0" lvl="4" indent="0" algn="l" rtl="0">
              <a:lnSpc>
                <a:spcPct val="125000"/>
              </a:lnSpc>
              <a:spcBef>
                <a:spcPts val="1200"/>
              </a:spcBef>
              <a:buClr>
                <a:srgbClr val="7F7F7F"/>
              </a:buClr>
              <a:buFont typeface="Arial"/>
              <a:buNone/>
              <a:defRPr sz="1600" b="1" i="0" u="none" strike="noStrike" cap="none">
                <a:solidFill>
                  <a:srgbClr val="7F7F7F"/>
                </a:solidFill>
                <a:latin typeface="Avenir"/>
                <a:ea typeface="Avenir"/>
                <a:cs typeface="Avenir"/>
                <a:sym typeface="Avenir"/>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256032" marR="0" lvl="0" indent="-103632" algn="l" rtl="0">
              <a:lnSpc>
                <a:spcPct val="83333"/>
              </a:lnSpc>
              <a:spcBef>
                <a:spcPts val="1200"/>
              </a:spcBef>
              <a:buClr>
                <a:srgbClr val="7F7F7F"/>
              </a:buClr>
              <a:buSzPct val="100000"/>
              <a:buFont typeface="Arial"/>
              <a:buChar char="•"/>
              <a:defRPr sz="2400" b="0" i="0" u="none" strike="noStrike" cap="none">
                <a:solidFill>
                  <a:srgbClr val="7F7F7F"/>
                </a:solidFill>
                <a:latin typeface="Avenir"/>
                <a:ea typeface="Avenir"/>
                <a:cs typeface="Avenir"/>
                <a:sym typeface="Avenir"/>
              </a:defRPr>
            </a:lvl1pPr>
            <a:lvl2pPr marL="742950" marR="0" lvl="1" indent="-158750" algn="l" rtl="0">
              <a:lnSpc>
                <a:spcPct val="100000"/>
              </a:lnSpc>
              <a:spcBef>
                <a:spcPts val="1200"/>
              </a:spcBef>
              <a:buClr>
                <a:srgbClr val="7F7F7F"/>
              </a:buClr>
              <a:buSzPct val="100000"/>
              <a:buFont typeface="Arial"/>
              <a:buChar char="–"/>
              <a:defRPr sz="2000" b="0" i="0" u="none" strike="noStrike" cap="none">
                <a:solidFill>
                  <a:srgbClr val="7F7F7F"/>
                </a:solidFill>
                <a:latin typeface="Avenir"/>
                <a:ea typeface="Avenir"/>
                <a:cs typeface="Avenir"/>
                <a:sym typeface="Avenir"/>
              </a:defRPr>
            </a:lvl2pPr>
            <a:lvl3pPr marL="1143000" marR="0" lvl="2" indent="-114300" algn="l" rtl="0">
              <a:lnSpc>
                <a:spcPct val="111111"/>
              </a:lnSpc>
              <a:spcBef>
                <a:spcPts val="1200"/>
              </a:spcBef>
              <a:buClr>
                <a:srgbClr val="7F7F7F"/>
              </a:buClr>
              <a:buSzPct val="100000"/>
              <a:buFont typeface="Arial"/>
              <a:buChar char="•"/>
              <a:defRPr sz="1800" b="0" i="0" u="none" strike="noStrike" cap="none">
                <a:solidFill>
                  <a:srgbClr val="7F7F7F"/>
                </a:solidFill>
                <a:latin typeface="Avenir"/>
                <a:ea typeface="Avenir"/>
                <a:cs typeface="Avenir"/>
                <a:sym typeface="Avenir"/>
              </a:defRPr>
            </a:lvl3pPr>
            <a:lvl4pPr marL="1600200" marR="0" lvl="3"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4pPr>
            <a:lvl5pPr marL="2057400" marR="0" lvl="4"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lnSpc>
                <a:spcPct val="83333"/>
              </a:lnSpc>
              <a:spcBef>
                <a:spcPts val="1200"/>
              </a:spcBef>
              <a:buClr>
                <a:srgbClr val="7F7F7F"/>
              </a:buClr>
              <a:buFont typeface="Arial"/>
              <a:buNone/>
              <a:defRPr sz="2400" b="1" i="0" u="none" strike="noStrike" cap="none">
                <a:solidFill>
                  <a:srgbClr val="7F7F7F"/>
                </a:solidFill>
                <a:latin typeface="Avenir"/>
                <a:ea typeface="Avenir"/>
                <a:cs typeface="Avenir"/>
                <a:sym typeface="Avenir"/>
              </a:defRPr>
            </a:lvl1pPr>
            <a:lvl2pPr marL="457200" marR="0" lvl="1" indent="0" algn="l" rtl="0">
              <a:lnSpc>
                <a:spcPct val="100000"/>
              </a:lnSpc>
              <a:spcBef>
                <a:spcPts val="1200"/>
              </a:spcBef>
              <a:buClr>
                <a:srgbClr val="7F7F7F"/>
              </a:buClr>
              <a:buFont typeface="Arial"/>
              <a:buNone/>
              <a:defRPr sz="2000" b="1" i="0" u="none" strike="noStrike" cap="none">
                <a:solidFill>
                  <a:srgbClr val="7F7F7F"/>
                </a:solidFill>
                <a:latin typeface="Avenir"/>
                <a:ea typeface="Avenir"/>
                <a:cs typeface="Avenir"/>
                <a:sym typeface="Avenir"/>
              </a:defRPr>
            </a:lvl2pPr>
            <a:lvl3pPr marL="914400" marR="0" lvl="2" indent="0" algn="l" rtl="0">
              <a:lnSpc>
                <a:spcPct val="111111"/>
              </a:lnSpc>
              <a:spcBef>
                <a:spcPts val="1200"/>
              </a:spcBef>
              <a:buClr>
                <a:srgbClr val="7F7F7F"/>
              </a:buClr>
              <a:buFont typeface="Arial"/>
              <a:buNone/>
              <a:defRPr sz="1800" b="1" i="0" u="none" strike="noStrike" cap="none">
                <a:solidFill>
                  <a:srgbClr val="7F7F7F"/>
                </a:solidFill>
                <a:latin typeface="Avenir"/>
                <a:ea typeface="Avenir"/>
                <a:cs typeface="Avenir"/>
                <a:sym typeface="Avenir"/>
              </a:defRPr>
            </a:lvl3pPr>
            <a:lvl4pPr marL="1371600" marR="0" lvl="3" indent="0" algn="l" rtl="0">
              <a:lnSpc>
                <a:spcPct val="125000"/>
              </a:lnSpc>
              <a:spcBef>
                <a:spcPts val="1200"/>
              </a:spcBef>
              <a:buClr>
                <a:srgbClr val="7F7F7F"/>
              </a:buClr>
              <a:buFont typeface="Arial"/>
              <a:buNone/>
              <a:defRPr sz="1600" b="1" i="0" u="none" strike="noStrike" cap="none">
                <a:solidFill>
                  <a:srgbClr val="7F7F7F"/>
                </a:solidFill>
                <a:latin typeface="Avenir"/>
                <a:ea typeface="Avenir"/>
                <a:cs typeface="Avenir"/>
                <a:sym typeface="Avenir"/>
              </a:defRPr>
            </a:lvl4pPr>
            <a:lvl5pPr marL="1828800" marR="0" lvl="4" indent="0" algn="l" rtl="0">
              <a:lnSpc>
                <a:spcPct val="125000"/>
              </a:lnSpc>
              <a:spcBef>
                <a:spcPts val="1200"/>
              </a:spcBef>
              <a:buClr>
                <a:srgbClr val="7F7F7F"/>
              </a:buClr>
              <a:buFont typeface="Arial"/>
              <a:buNone/>
              <a:defRPr sz="1600" b="1" i="0" u="none" strike="noStrike" cap="none">
                <a:solidFill>
                  <a:srgbClr val="7F7F7F"/>
                </a:solidFill>
                <a:latin typeface="Avenir"/>
                <a:ea typeface="Avenir"/>
                <a:cs typeface="Avenir"/>
                <a:sym typeface="Avenir"/>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256032" marR="0" lvl="0" indent="-103632" algn="l" rtl="0">
              <a:lnSpc>
                <a:spcPct val="83333"/>
              </a:lnSpc>
              <a:spcBef>
                <a:spcPts val="1200"/>
              </a:spcBef>
              <a:buClr>
                <a:srgbClr val="7F7F7F"/>
              </a:buClr>
              <a:buSzPct val="100000"/>
              <a:buFont typeface="Arial"/>
              <a:buChar char="•"/>
              <a:defRPr sz="2400" b="0" i="0" u="none" strike="noStrike" cap="none">
                <a:solidFill>
                  <a:srgbClr val="7F7F7F"/>
                </a:solidFill>
                <a:latin typeface="Avenir"/>
                <a:ea typeface="Avenir"/>
                <a:cs typeface="Avenir"/>
                <a:sym typeface="Avenir"/>
              </a:defRPr>
            </a:lvl1pPr>
            <a:lvl2pPr marL="742950" marR="0" lvl="1" indent="-158750" algn="l" rtl="0">
              <a:lnSpc>
                <a:spcPct val="100000"/>
              </a:lnSpc>
              <a:spcBef>
                <a:spcPts val="1200"/>
              </a:spcBef>
              <a:buClr>
                <a:srgbClr val="7F7F7F"/>
              </a:buClr>
              <a:buSzPct val="100000"/>
              <a:buFont typeface="Arial"/>
              <a:buChar char="–"/>
              <a:defRPr sz="2000" b="0" i="0" u="none" strike="noStrike" cap="none">
                <a:solidFill>
                  <a:srgbClr val="7F7F7F"/>
                </a:solidFill>
                <a:latin typeface="Avenir"/>
                <a:ea typeface="Avenir"/>
                <a:cs typeface="Avenir"/>
                <a:sym typeface="Avenir"/>
              </a:defRPr>
            </a:lvl2pPr>
            <a:lvl3pPr marL="1143000" marR="0" lvl="2" indent="-114300" algn="l" rtl="0">
              <a:lnSpc>
                <a:spcPct val="111111"/>
              </a:lnSpc>
              <a:spcBef>
                <a:spcPts val="1200"/>
              </a:spcBef>
              <a:buClr>
                <a:srgbClr val="7F7F7F"/>
              </a:buClr>
              <a:buSzPct val="100000"/>
              <a:buFont typeface="Arial"/>
              <a:buChar char="•"/>
              <a:defRPr sz="1800" b="0" i="0" u="none" strike="noStrike" cap="none">
                <a:solidFill>
                  <a:srgbClr val="7F7F7F"/>
                </a:solidFill>
                <a:latin typeface="Avenir"/>
                <a:ea typeface="Avenir"/>
                <a:cs typeface="Avenir"/>
                <a:sym typeface="Avenir"/>
              </a:defRPr>
            </a:lvl3pPr>
            <a:lvl4pPr marL="1600200" marR="0" lvl="3"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4pPr>
            <a:lvl5pPr marL="2057400" marR="0" lvl="4"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352800" y="274638"/>
            <a:ext cx="5360218" cy="1143000"/>
          </a:xfrm>
          <a:prstGeom prst="rect">
            <a:avLst/>
          </a:prstGeom>
          <a:noFill/>
          <a:ln>
            <a:noFill/>
          </a:ln>
        </p:spPr>
        <p:txBody>
          <a:bodyPr wrap="square" lIns="91425" tIns="91425" rIns="91425" bIns="91425" anchor="ctr" anchorCtr="0"/>
          <a:lstStyle>
            <a:lvl1pPr marL="0" marR="0" lvl="0" indent="0" algn="l" rtl="0">
              <a:lnSpc>
                <a:spcPct val="120000"/>
              </a:lnSpc>
              <a:spcBef>
                <a:spcPts val="0"/>
              </a:spcBef>
              <a:buClr>
                <a:srgbClr val="366092"/>
              </a:buClr>
              <a:buFont typeface="Avenir"/>
              <a:buNone/>
              <a:defRPr sz="3000" b="0"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lnSpc>
                <a:spcPct val="180000"/>
              </a:lnSpc>
              <a:spcBef>
                <a:spcPts val="0"/>
              </a:spcBef>
              <a:buClr>
                <a:srgbClr val="366092"/>
              </a:buClr>
              <a:buFont typeface="Avenir"/>
              <a:buNone/>
              <a:defRPr sz="2000" b="1"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256032" marR="0" lvl="0" indent="-52832" algn="l" rtl="0">
              <a:lnSpc>
                <a:spcPct val="62500"/>
              </a:lnSpc>
              <a:spcBef>
                <a:spcPts val="1200"/>
              </a:spcBef>
              <a:buClr>
                <a:srgbClr val="7F7F7F"/>
              </a:buClr>
              <a:buSzPct val="100000"/>
              <a:buFont typeface="Arial"/>
              <a:buChar char="•"/>
              <a:defRPr sz="3200" b="0" i="0" u="none" strike="noStrike" cap="none">
                <a:solidFill>
                  <a:srgbClr val="7F7F7F"/>
                </a:solidFill>
                <a:latin typeface="Avenir"/>
                <a:ea typeface="Avenir"/>
                <a:cs typeface="Avenir"/>
                <a:sym typeface="Avenir"/>
              </a:defRPr>
            </a:lvl1pPr>
            <a:lvl2pPr marL="742950" marR="0" lvl="1" indent="-107950" algn="l" rtl="0">
              <a:lnSpc>
                <a:spcPct val="71428"/>
              </a:lnSpc>
              <a:spcBef>
                <a:spcPts val="1200"/>
              </a:spcBef>
              <a:buClr>
                <a:srgbClr val="7F7F7F"/>
              </a:buClr>
              <a:buSzPct val="100000"/>
              <a:buFont typeface="Arial"/>
              <a:buChar char="–"/>
              <a:defRPr sz="2800" b="0" i="0" u="none" strike="noStrike" cap="none">
                <a:solidFill>
                  <a:srgbClr val="7F7F7F"/>
                </a:solidFill>
                <a:latin typeface="Avenir"/>
                <a:ea typeface="Avenir"/>
                <a:cs typeface="Avenir"/>
                <a:sym typeface="Avenir"/>
              </a:defRPr>
            </a:lvl2pPr>
            <a:lvl3pPr marL="1143000" marR="0" lvl="2" indent="-76200" algn="l" rtl="0">
              <a:lnSpc>
                <a:spcPct val="83333"/>
              </a:lnSpc>
              <a:spcBef>
                <a:spcPts val="1200"/>
              </a:spcBef>
              <a:buClr>
                <a:srgbClr val="7F7F7F"/>
              </a:buClr>
              <a:buSzPct val="100000"/>
              <a:buFont typeface="Arial"/>
              <a:buChar char="•"/>
              <a:defRPr sz="2400" b="0" i="0" u="none" strike="noStrike" cap="none">
                <a:solidFill>
                  <a:srgbClr val="7F7F7F"/>
                </a:solidFill>
                <a:latin typeface="Avenir"/>
                <a:ea typeface="Avenir"/>
                <a:cs typeface="Avenir"/>
                <a:sym typeface="Avenir"/>
              </a:defRPr>
            </a:lvl3pPr>
            <a:lvl4pPr marL="1600200" marR="0" lvl="3" indent="-101600" algn="l" rtl="0">
              <a:lnSpc>
                <a:spcPct val="100000"/>
              </a:lnSpc>
              <a:spcBef>
                <a:spcPts val="1200"/>
              </a:spcBef>
              <a:buClr>
                <a:srgbClr val="7F7F7F"/>
              </a:buClr>
              <a:buSzPct val="100000"/>
              <a:buFont typeface="Arial"/>
              <a:buChar char="–"/>
              <a:defRPr sz="2000" b="0" i="0" u="none" strike="noStrike" cap="none">
                <a:solidFill>
                  <a:srgbClr val="7F7F7F"/>
                </a:solidFill>
                <a:latin typeface="Avenir"/>
                <a:ea typeface="Avenir"/>
                <a:cs typeface="Avenir"/>
                <a:sym typeface="Avenir"/>
              </a:defRPr>
            </a:lvl4pPr>
            <a:lvl5pPr marL="2057400" marR="0" lvl="4" indent="-101600" algn="l" rtl="0">
              <a:lnSpc>
                <a:spcPct val="100000"/>
              </a:lnSpc>
              <a:spcBef>
                <a:spcPts val="1200"/>
              </a:spcBef>
              <a:buClr>
                <a:srgbClr val="7F7F7F"/>
              </a:buClr>
              <a:buSzPct val="100000"/>
              <a:buFont typeface="Arial"/>
              <a:buChar char="»"/>
              <a:defRPr sz="2000" b="0" i="0" u="none" strike="noStrike" cap="none">
                <a:solidFill>
                  <a:srgbClr val="7F7F7F"/>
                </a:solidFill>
                <a:latin typeface="Avenir"/>
                <a:ea typeface="Avenir"/>
                <a:cs typeface="Avenir"/>
                <a:sym typeface="Avenir"/>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42857"/>
              </a:lnSpc>
              <a:spcBef>
                <a:spcPts val="1200"/>
              </a:spcBef>
              <a:buClr>
                <a:srgbClr val="7F7F7F"/>
              </a:buClr>
              <a:buFont typeface="Arial"/>
              <a:buNone/>
              <a:defRPr sz="1400" b="0" i="0" u="none" strike="noStrike" cap="none">
                <a:solidFill>
                  <a:srgbClr val="7F7F7F"/>
                </a:solidFill>
                <a:latin typeface="Avenir"/>
                <a:ea typeface="Avenir"/>
                <a:cs typeface="Avenir"/>
                <a:sym typeface="Avenir"/>
              </a:defRPr>
            </a:lvl1pPr>
            <a:lvl2pPr marL="457200" marR="0" lvl="1" indent="0" algn="l" rtl="0">
              <a:lnSpc>
                <a:spcPct val="166666"/>
              </a:lnSpc>
              <a:spcBef>
                <a:spcPts val="1200"/>
              </a:spcBef>
              <a:buClr>
                <a:srgbClr val="7F7F7F"/>
              </a:buClr>
              <a:buFont typeface="Arial"/>
              <a:buNone/>
              <a:defRPr sz="1200" b="0" i="0" u="none" strike="noStrike" cap="none">
                <a:solidFill>
                  <a:srgbClr val="7F7F7F"/>
                </a:solidFill>
                <a:latin typeface="Avenir"/>
                <a:ea typeface="Avenir"/>
                <a:cs typeface="Avenir"/>
                <a:sym typeface="Avenir"/>
              </a:defRPr>
            </a:lvl2pPr>
            <a:lvl3pPr marL="914400" marR="0" lvl="2" indent="0" algn="l" rtl="0">
              <a:lnSpc>
                <a:spcPct val="200000"/>
              </a:lnSpc>
              <a:spcBef>
                <a:spcPts val="1200"/>
              </a:spcBef>
              <a:buClr>
                <a:srgbClr val="7F7F7F"/>
              </a:buClr>
              <a:buFont typeface="Arial"/>
              <a:buNone/>
              <a:defRPr sz="1000" b="0" i="0" u="none" strike="noStrike" cap="none">
                <a:solidFill>
                  <a:srgbClr val="7F7F7F"/>
                </a:solidFill>
                <a:latin typeface="Avenir"/>
                <a:ea typeface="Avenir"/>
                <a:cs typeface="Avenir"/>
                <a:sym typeface="Avenir"/>
              </a:defRPr>
            </a:lvl3pPr>
            <a:lvl4pPr marL="1371600" marR="0" lvl="3" indent="0" algn="l" rtl="0">
              <a:lnSpc>
                <a:spcPct val="222222"/>
              </a:lnSpc>
              <a:spcBef>
                <a:spcPts val="1200"/>
              </a:spcBef>
              <a:buClr>
                <a:srgbClr val="7F7F7F"/>
              </a:buClr>
              <a:buFont typeface="Arial"/>
              <a:buNone/>
              <a:defRPr sz="900" b="0" i="0" u="none" strike="noStrike" cap="none">
                <a:solidFill>
                  <a:srgbClr val="7F7F7F"/>
                </a:solidFill>
                <a:latin typeface="Avenir"/>
                <a:ea typeface="Avenir"/>
                <a:cs typeface="Avenir"/>
                <a:sym typeface="Avenir"/>
              </a:defRPr>
            </a:lvl4pPr>
            <a:lvl5pPr marL="1828800" marR="0" lvl="4" indent="0" algn="l" rtl="0">
              <a:lnSpc>
                <a:spcPct val="222222"/>
              </a:lnSpc>
              <a:spcBef>
                <a:spcPts val="1200"/>
              </a:spcBef>
              <a:buClr>
                <a:srgbClr val="7F7F7F"/>
              </a:buClr>
              <a:buFont typeface="Arial"/>
              <a:buNone/>
              <a:defRPr sz="900" b="0" i="0" u="none" strike="noStrike" cap="none">
                <a:solidFill>
                  <a:srgbClr val="7F7F7F"/>
                </a:solidFill>
                <a:latin typeface="Avenir"/>
                <a:ea typeface="Avenir"/>
                <a:cs typeface="Avenir"/>
                <a:sym typeface="Avenir"/>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a:solidFill>
                  <a:srgbClr val="A5A5A5"/>
                </a:solidFill>
                <a:latin typeface="Avenir"/>
                <a:ea typeface="Avenir"/>
                <a:cs typeface="Avenir"/>
                <a:sym typeface="Avenir"/>
              </a:rPr>
              <a:t>‹#›</a:t>
            </a:fld>
            <a:endParaRPr lang="en-US" sz="1000">
              <a:solidFill>
                <a:srgbClr val="A5A5A5"/>
              </a:solidFill>
              <a:latin typeface="Avenir"/>
              <a:ea typeface="Avenir"/>
              <a:cs typeface="Avenir"/>
              <a:sym typeface="Aveni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352800" y="274638"/>
            <a:ext cx="5360218" cy="1143000"/>
          </a:xfrm>
          <a:prstGeom prst="rect">
            <a:avLst/>
          </a:prstGeom>
          <a:noFill/>
          <a:ln>
            <a:noFill/>
          </a:ln>
        </p:spPr>
        <p:txBody>
          <a:bodyPr wrap="square" lIns="91425" tIns="91425" rIns="91425" bIns="91425" anchor="ctr" anchorCtr="0"/>
          <a:lstStyle>
            <a:lvl1pPr marL="0" marR="0" lvl="0" indent="0" algn="l" rtl="0">
              <a:lnSpc>
                <a:spcPct val="120000"/>
              </a:lnSpc>
              <a:spcBef>
                <a:spcPts val="0"/>
              </a:spcBef>
              <a:buClr>
                <a:srgbClr val="366092"/>
              </a:buClr>
              <a:buFont typeface="Avenir"/>
              <a:buNone/>
              <a:defRPr sz="3000" b="0" i="0" u="none" strike="noStrike" cap="none">
                <a:solidFill>
                  <a:srgbClr val="366092"/>
                </a:solidFill>
                <a:latin typeface="Avenir"/>
                <a:ea typeface="Avenir"/>
                <a:cs typeface="Avenir"/>
                <a:sym typeface="Aveni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352800" y="1600200"/>
            <a:ext cx="5360218" cy="4525963"/>
          </a:xfrm>
          <a:prstGeom prst="rect">
            <a:avLst/>
          </a:prstGeom>
          <a:noFill/>
          <a:ln>
            <a:noFill/>
          </a:ln>
        </p:spPr>
        <p:txBody>
          <a:bodyPr wrap="square" lIns="91425" tIns="91425" rIns="91425" bIns="91425" anchor="t" anchorCtr="0"/>
          <a:lstStyle>
            <a:lvl1pPr marL="256032" marR="0" lvl="0" indent="-154432"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1pPr>
            <a:lvl2pPr marL="742950" marR="0" lvl="1" indent="-18415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2pPr>
            <a:lvl3pPr marL="1143000" marR="0" lvl="2"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3pPr>
            <a:lvl4pPr marL="1600200" marR="0" lvl="3"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4pPr>
            <a:lvl5pPr marL="2057400" marR="0" lvl="4" indent="-127000" algn="l" rtl="0">
              <a:lnSpc>
                <a:spcPct val="125000"/>
              </a:lnSpc>
              <a:spcBef>
                <a:spcPts val="1200"/>
              </a:spcBef>
              <a:buClr>
                <a:srgbClr val="7F7F7F"/>
              </a:buClr>
              <a:buSzPct val="100000"/>
              <a:buFont typeface="Arial"/>
              <a:buChar char="»"/>
              <a:defRPr sz="1600" b="0" i="0" u="none" strike="noStrike" cap="none">
                <a:solidFill>
                  <a:srgbClr val="7F7F7F"/>
                </a:solidFill>
                <a:latin typeface="Avenir"/>
                <a:ea typeface="Avenir"/>
                <a:cs typeface="Avenir"/>
                <a:sym typeface="Avenir"/>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352800" y="6356350"/>
            <a:ext cx="4996425" cy="365125"/>
          </a:xfrm>
          <a:prstGeom prst="rect">
            <a:avLst/>
          </a:prstGeom>
          <a:noFill/>
          <a:ln>
            <a:noFill/>
          </a:ln>
        </p:spPr>
        <p:txBody>
          <a:bodyPr wrap="square" lIns="91425" tIns="91425" rIns="91425" bIns="91425" anchor="ctr" anchorCtr="0"/>
          <a:lstStyle>
            <a:lvl1pPr marL="0" marR="0" lvl="0" indent="0" algn="ctr" rtl="0">
              <a:spcBef>
                <a:spcPts val="0"/>
              </a:spcBef>
              <a:buNone/>
              <a:defRPr sz="1000" b="0" i="0" u="none" strike="noStrike" cap="none">
                <a:solidFill>
                  <a:srgbClr val="A5A5A5"/>
                </a:solidFill>
                <a:latin typeface="Avenir"/>
                <a:ea typeface="Avenir"/>
                <a:cs typeface="Avenir"/>
                <a:sym typeface="Avenir"/>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8349226" y="6356350"/>
            <a:ext cx="460477" cy="365125"/>
          </a:xfrm>
          <a:prstGeom prst="rect">
            <a:avLst/>
          </a:prstGeom>
          <a:noFill/>
          <a:ln>
            <a:noFill/>
          </a:ln>
        </p:spPr>
        <p:txBody>
          <a:bodyPr wrap="square" lIns="91425" tIns="0" rIns="0" bIns="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A5A5A5"/>
                </a:solidFill>
                <a:latin typeface="Avenir"/>
                <a:ea typeface="Avenir"/>
                <a:cs typeface="Avenir"/>
                <a:sym typeface="Avenir"/>
              </a:rPr>
              <a:t>‹#›</a:t>
            </a:fld>
            <a:endParaRPr lang="en-US" sz="1000" b="0" i="0" u="none" strike="noStrike" cap="none">
              <a:solidFill>
                <a:srgbClr val="A5A5A5"/>
              </a:solidFill>
              <a:latin typeface="Avenir"/>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ortal.midatlanticocean.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aura.mckay@deq.virginia.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MidAtlanticRPB@boem.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3">
            <a:alphaModFix/>
          </a:blip>
          <a:srcRect/>
          <a:stretch/>
        </p:blipFill>
        <p:spPr>
          <a:xfrm>
            <a:off x="0" y="0"/>
            <a:ext cx="9131808" cy="6809079"/>
          </a:xfrm>
          <a:prstGeom prst="rect">
            <a:avLst/>
          </a:prstGeom>
          <a:noFill/>
          <a:ln>
            <a:noFill/>
          </a:ln>
        </p:spPr>
      </p:pic>
      <p:sp>
        <p:nvSpPr>
          <p:cNvPr id="98" name="Shape 98"/>
          <p:cNvSpPr txBox="1">
            <a:spLocks noGrp="1"/>
          </p:cNvSpPr>
          <p:nvPr>
            <p:ph type="ctrTitle"/>
          </p:nvPr>
        </p:nvSpPr>
        <p:spPr>
          <a:xfrm>
            <a:off x="0" y="609600"/>
            <a:ext cx="9144000" cy="1219200"/>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17375E"/>
              </a:buClr>
              <a:buSzPct val="25000"/>
              <a:buFont typeface="Avenir"/>
              <a:buNone/>
            </a:pPr>
            <a:r>
              <a:rPr lang="en-US" sz="4000" b="1" i="0" u="none" strike="noStrike" cap="none">
                <a:solidFill>
                  <a:srgbClr val="17375E"/>
                </a:solidFill>
                <a:latin typeface="Avenir"/>
                <a:ea typeface="Avenir"/>
                <a:cs typeface="Avenir"/>
                <a:sym typeface="Avenir"/>
              </a:rPr>
              <a:t>Mid-Atlantic Non-Consumptive</a:t>
            </a:r>
            <a:br>
              <a:rPr lang="en-US" sz="4000" b="1" i="0" u="none" strike="noStrike" cap="none">
                <a:solidFill>
                  <a:srgbClr val="17375E"/>
                </a:solidFill>
                <a:latin typeface="Avenir"/>
                <a:ea typeface="Avenir"/>
                <a:cs typeface="Avenir"/>
                <a:sym typeface="Avenir"/>
              </a:rPr>
            </a:br>
            <a:r>
              <a:rPr lang="en-US" sz="4000" b="1" i="0" u="none" strike="noStrike" cap="none">
                <a:solidFill>
                  <a:srgbClr val="17375E"/>
                </a:solidFill>
                <a:latin typeface="Avenir"/>
                <a:ea typeface="Avenir"/>
                <a:cs typeface="Avenir"/>
                <a:sym typeface="Avenir"/>
              </a:rPr>
              <a:t>Recreation Workshop</a:t>
            </a:r>
          </a:p>
        </p:txBody>
      </p:sp>
      <p:sp>
        <p:nvSpPr>
          <p:cNvPr id="99" name="Shape 99"/>
          <p:cNvSpPr txBox="1"/>
          <p:nvPr/>
        </p:nvSpPr>
        <p:spPr>
          <a:xfrm>
            <a:off x="1565727" y="5029200"/>
            <a:ext cx="6012543" cy="914400"/>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en-US" sz="3200" b="1">
                <a:solidFill>
                  <a:srgbClr val="17375E"/>
                </a:solidFill>
                <a:latin typeface="Avenir"/>
                <a:ea typeface="Avenir"/>
                <a:cs typeface="Avenir"/>
                <a:sym typeface="Avenir"/>
              </a:rPr>
              <a:t>Brock Environmental Center </a:t>
            </a:r>
          </a:p>
          <a:p>
            <a:pPr marL="0" marR="0" lvl="0" indent="0" algn="ctr" rtl="0">
              <a:spcBef>
                <a:spcPts val="0"/>
              </a:spcBef>
              <a:buSzPct val="25000"/>
              <a:buNone/>
            </a:pPr>
            <a:r>
              <a:rPr lang="en-US" sz="3200" b="1">
                <a:solidFill>
                  <a:srgbClr val="17375E"/>
                </a:solidFill>
                <a:latin typeface="Avenir"/>
                <a:ea typeface="Avenir"/>
                <a:cs typeface="Avenir"/>
                <a:sym typeface="Avenir"/>
              </a:rPr>
              <a:t>Virginia Beach, VA</a:t>
            </a:r>
            <a:br>
              <a:rPr lang="en-US" sz="3200" b="1" i="0" u="none" strike="noStrike" cap="none">
                <a:solidFill>
                  <a:srgbClr val="17375E"/>
                </a:solidFill>
                <a:latin typeface="Avenir"/>
                <a:ea typeface="Avenir"/>
                <a:cs typeface="Avenir"/>
                <a:sym typeface="Avenir"/>
              </a:rPr>
            </a:br>
            <a:r>
              <a:rPr lang="en-US" sz="3200" b="1">
                <a:solidFill>
                  <a:srgbClr val="17375E"/>
                </a:solidFill>
                <a:latin typeface="Avenir"/>
                <a:ea typeface="Avenir"/>
                <a:cs typeface="Avenir"/>
                <a:sym typeface="Avenir"/>
              </a:rPr>
              <a:t>November</a:t>
            </a:r>
            <a:r>
              <a:rPr lang="en-US" sz="3200" b="1" i="0" u="none" strike="noStrike" cap="none">
                <a:solidFill>
                  <a:srgbClr val="17375E"/>
                </a:solidFill>
                <a:latin typeface="Avenir"/>
                <a:ea typeface="Avenir"/>
                <a:cs typeface="Avenir"/>
                <a:sym typeface="Avenir"/>
              </a:rPr>
              <a:t> </a:t>
            </a:r>
            <a:r>
              <a:rPr lang="en-US" sz="3200" b="1">
                <a:solidFill>
                  <a:srgbClr val="17375E"/>
                </a:solidFill>
                <a:latin typeface="Avenir"/>
                <a:ea typeface="Avenir"/>
                <a:cs typeface="Avenir"/>
                <a:sym typeface="Avenir"/>
              </a:rPr>
              <a:t>8</a:t>
            </a:r>
            <a:r>
              <a:rPr lang="en-US" sz="3200" b="1" i="0" u="none" strike="noStrike" cap="none">
                <a:solidFill>
                  <a:srgbClr val="17375E"/>
                </a:solidFill>
                <a:latin typeface="Avenir"/>
                <a:ea typeface="Avenir"/>
                <a:cs typeface="Avenir"/>
                <a:sym typeface="Avenir"/>
              </a:rPr>
              <a: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81000" y="274638"/>
            <a:ext cx="8153400" cy="1143000"/>
          </a:xfrm>
          <a:prstGeom prst="rect">
            <a:avLst/>
          </a:prstGeom>
          <a:noFill/>
          <a:ln>
            <a:noFill/>
          </a:ln>
        </p:spPr>
        <p:txBody>
          <a:bodyPr wrap="square" lIns="0" tIns="0" rIns="0" bIns="0" anchor="ctr" anchorCtr="0">
            <a:noAutofit/>
          </a:bodyPr>
          <a:lstStyle/>
          <a:p>
            <a:pPr marL="0" marR="0" lvl="0" indent="0" algn="l" rtl="0">
              <a:lnSpc>
                <a:spcPct val="120000"/>
              </a:lnSpc>
              <a:spcBef>
                <a:spcPts val="0"/>
              </a:spcBef>
              <a:buClr>
                <a:srgbClr val="366092"/>
              </a:buClr>
              <a:buSzPct val="25000"/>
              <a:buFont typeface="Avenir"/>
              <a:buNone/>
            </a:pPr>
            <a:r>
              <a:rPr lang="en-US" sz="3000" b="0" i="0" u="none" strike="noStrike" cap="none">
                <a:solidFill>
                  <a:srgbClr val="366092"/>
                </a:solidFill>
                <a:latin typeface="Avenir"/>
                <a:ea typeface="Avenir"/>
                <a:cs typeface="Avenir"/>
                <a:sym typeface="Avenir"/>
              </a:rPr>
              <a:t>Non-Consumptive Recreation Action Steps </a:t>
            </a:r>
          </a:p>
        </p:txBody>
      </p:sp>
      <p:sp>
        <p:nvSpPr>
          <p:cNvPr id="168" name="Shape 168"/>
          <p:cNvSpPr txBox="1">
            <a:spLocks noGrp="1"/>
          </p:cNvSpPr>
          <p:nvPr>
            <p:ph type="body" idx="1"/>
          </p:nvPr>
        </p:nvSpPr>
        <p:spPr>
          <a:xfrm>
            <a:off x="381009" y="1155663"/>
            <a:ext cx="8650500" cy="50316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strike="noStrike" cap="none">
                <a:solidFill>
                  <a:srgbClr val="000000"/>
                </a:solidFill>
                <a:latin typeface="Avenir"/>
                <a:ea typeface="Avenir"/>
                <a:cs typeface="Avenir"/>
                <a:sym typeface="Avenir"/>
              </a:rPr>
              <a:t>A. Define, in collaboration with stakeholders, what it would mean for ocean and coastal uses and areas to be considered important for nonconsumptive recreation. A variety of factors may be considered (e.g., intensity of use, contributions to local economies, maintaining dark skies and natural sounds). Complete identification and mapping of such areas and put them on the Data Portal. (short-term and ongoing) </a:t>
            </a:r>
          </a:p>
          <a:p>
            <a:pPr marL="256032" marR="0" lvl="0" indent="-256032" algn="l" rtl="0">
              <a:lnSpc>
                <a:spcPct val="100000"/>
              </a:lnSpc>
              <a:spcBef>
                <a:spcPts val="1200"/>
              </a:spcBef>
              <a:spcAft>
                <a:spcPts val="0"/>
              </a:spcAft>
              <a:buClr>
                <a:srgbClr val="7F7F7F"/>
              </a:buClr>
              <a:buSzPct val="100000"/>
              <a:buFont typeface="Arial"/>
              <a:buNone/>
            </a:pPr>
            <a:endParaRPr sz="2000" b="0" i="0" u="none" strike="noStrike" cap="none">
              <a:solidFill>
                <a:srgbClr val="000000"/>
              </a:solidFill>
              <a:latin typeface="Avenir"/>
              <a:ea typeface="Avenir"/>
              <a:cs typeface="Avenir"/>
              <a:sym typeface="Avenir"/>
            </a:endParaRPr>
          </a:p>
          <a:p>
            <a:pPr marL="0" marR="0" lvl="0" indent="0" algn="l" rtl="0">
              <a:lnSpc>
                <a:spcPct val="100000"/>
              </a:lnSpc>
              <a:spcBef>
                <a:spcPts val="1200"/>
              </a:spcBef>
              <a:spcAft>
                <a:spcPts val="0"/>
              </a:spcAft>
              <a:buClr>
                <a:srgbClr val="000000"/>
              </a:buClr>
              <a:buSzPct val="25000"/>
              <a:buFont typeface="Arial"/>
              <a:buNone/>
            </a:pPr>
            <a:r>
              <a:rPr lang="en-US" sz="2000" b="0" i="0" u="none" strike="noStrike" cap="none">
                <a:solidFill>
                  <a:srgbClr val="000000"/>
                </a:solidFill>
                <a:latin typeface="Avenir"/>
                <a:ea typeface="Avenir"/>
                <a:cs typeface="Avenir"/>
                <a:sym typeface="Avenir"/>
              </a:rPr>
              <a:t>B. Identify and assess potential impacts and use conflicts to important non-consumptive recreational uses from other human uses, as well as potential impacts and conflicts between non-consumptive recreational uses and marine and coastal resources. (short-term and ongoing) </a:t>
            </a:r>
          </a:p>
          <a:p>
            <a:pPr marL="0" marR="0" lvl="0" indent="0" algn="l" rtl="0">
              <a:lnSpc>
                <a:spcPct val="100000"/>
              </a:lnSpc>
              <a:spcBef>
                <a:spcPts val="1200"/>
              </a:spcBef>
              <a:spcAft>
                <a:spcPts val="0"/>
              </a:spcAft>
              <a:buClr>
                <a:srgbClr val="000000"/>
              </a:buClr>
              <a:buSzPct val="25000"/>
              <a:buFont typeface="Arial"/>
              <a:buNone/>
            </a:pPr>
            <a:endParaRPr sz="2000">
              <a:solidFill>
                <a:srgbClr val="000000"/>
              </a:solidFill>
            </a:endParaRPr>
          </a:p>
          <a:p>
            <a:pPr marL="0" lvl="0" indent="0" rtl="0">
              <a:lnSpc>
                <a:spcPct val="100000"/>
              </a:lnSpc>
              <a:spcBef>
                <a:spcPts val="0"/>
              </a:spcBef>
              <a:buClr>
                <a:schemeClr val="dk1"/>
              </a:buClr>
              <a:buSzPct val="25000"/>
              <a:buFont typeface="Arial"/>
              <a:buNone/>
            </a:pPr>
            <a:r>
              <a:rPr lang="en-US" sz="2000">
                <a:solidFill>
                  <a:schemeClr val="dk1"/>
                </a:solidFill>
              </a:rPr>
              <a:t>F.  Convene stakeholders, the public, and RPB entities throughout the region to review findings and improve communication to increase understanding of recreational uses with and between agencies, stakeholders, and the public. (short-term and ongoing) </a:t>
            </a:r>
          </a:p>
          <a:p>
            <a:pPr marL="0" marR="0" lvl="0" indent="0" algn="l" rtl="0">
              <a:lnSpc>
                <a:spcPct val="100000"/>
              </a:lnSpc>
              <a:spcBef>
                <a:spcPts val="1200"/>
              </a:spcBef>
              <a:spcAft>
                <a:spcPts val="0"/>
              </a:spcAft>
              <a:buClr>
                <a:srgbClr val="7F7F7F"/>
              </a:buClr>
              <a:buSzPct val="25000"/>
              <a:buFont typeface="Arial"/>
              <a:buNone/>
            </a:pPr>
            <a:endParaRPr sz="2000">
              <a:solidFill>
                <a:srgbClr val="000000"/>
              </a:solidFill>
            </a:endParaRPr>
          </a:p>
          <a:p>
            <a:pPr marL="0" marR="0" lvl="0" indent="0" algn="l" rtl="0">
              <a:lnSpc>
                <a:spcPct val="194285"/>
              </a:lnSpc>
              <a:spcBef>
                <a:spcPts val="1200"/>
              </a:spcBef>
              <a:buClr>
                <a:srgbClr val="7F7F7F"/>
              </a:buClr>
              <a:buSzPct val="25000"/>
              <a:buFont typeface="Arial"/>
              <a:buNone/>
            </a:pPr>
            <a:endParaRPr sz="875" b="0" i="0" u="none" strike="noStrike" cap="none">
              <a:solidFill>
                <a:srgbClr val="000000"/>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81000" y="274638"/>
            <a:ext cx="8153400" cy="1143000"/>
          </a:xfrm>
          <a:prstGeom prst="rect">
            <a:avLst/>
          </a:prstGeom>
          <a:noFill/>
          <a:ln>
            <a:noFill/>
          </a:ln>
        </p:spPr>
        <p:txBody>
          <a:bodyPr wrap="square" lIns="0" tIns="0" rIns="0" bIns="0" anchor="ctr" anchorCtr="0">
            <a:noAutofit/>
          </a:bodyPr>
          <a:lstStyle/>
          <a:p>
            <a:pPr marL="0" marR="0" lvl="0" indent="0" algn="l" rtl="0">
              <a:lnSpc>
                <a:spcPct val="120000"/>
              </a:lnSpc>
              <a:spcBef>
                <a:spcPts val="0"/>
              </a:spcBef>
              <a:buClr>
                <a:srgbClr val="366092"/>
              </a:buClr>
              <a:buSzPct val="25000"/>
              <a:buFont typeface="Avenir"/>
              <a:buNone/>
            </a:pPr>
            <a:r>
              <a:rPr lang="en-US" sz="3000" b="0" i="0" u="none" strike="noStrike" cap="none">
                <a:solidFill>
                  <a:srgbClr val="366092"/>
                </a:solidFill>
                <a:latin typeface="Avenir"/>
                <a:ea typeface="Avenir"/>
                <a:cs typeface="Avenir"/>
                <a:sym typeface="Avenir"/>
              </a:rPr>
              <a:t>Non-Consumptive Recreation Action Steps </a:t>
            </a:r>
          </a:p>
        </p:txBody>
      </p:sp>
      <p:sp>
        <p:nvSpPr>
          <p:cNvPr id="175" name="Shape 175"/>
          <p:cNvSpPr txBox="1">
            <a:spLocks noGrp="1"/>
          </p:cNvSpPr>
          <p:nvPr>
            <p:ph type="body" idx="1"/>
          </p:nvPr>
        </p:nvSpPr>
        <p:spPr>
          <a:xfrm>
            <a:off x="381000" y="1417638"/>
            <a:ext cx="8332018" cy="4708525"/>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a:solidFill>
                  <a:srgbClr val="000000"/>
                </a:solidFill>
                <a:latin typeface="Avenir"/>
                <a:ea typeface="Avenir"/>
                <a:cs typeface="Avenir"/>
                <a:sym typeface="Avenir"/>
              </a:rPr>
              <a:t>C</a:t>
            </a:r>
            <a:r>
              <a:rPr lang="en-US" sz="2000" b="0" i="0" u="none" strike="noStrike" cap="none">
                <a:solidFill>
                  <a:srgbClr val="000000"/>
                </a:solidFill>
                <a:latin typeface="Avenir"/>
                <a:ea typeface="Avenir"/>
                <a:cs typeface="Avenir"/>
                <a:sym typeface="Avenir"/>
              </a:rPr>
              <a:t>. Work with USFWS to develop and disseminate guidance for recreational users on best practices that reduce potential impacts between recreational activities and marine and coastal wildlife. (short-term and ongoing) </a:t>
            </a:r>
          </a:p>
          <a:p>
            <a:pPr marL="0" marR="0" lvl="0" indent="0" algn="l" rtl="0">
              <a:lnSpc>
                <a:spcPct val="100000"/>
              </a:lnSpc>
              <a:spcBef>
                <a:spcPts val="1200"/>
              </a:spcBef>
              <a:spcAft>
                <a:spcPts val="0"/>
              </a:spcAft>
              <a:buClr>
                <a:srgbClr val="7F7F7F"/>
              </a:buClr>
              <a:buSzPct val="25000"/>
              <a:buFont typeface="Arial"/>
              <a:buNone/>
            </a:pPr>
            <a:endParaRPr sz="2000" b="0" i="0" u="none" strike="noStrike" cap="none">
              <a:solidFill>
                <a:srgbClr val="000000"/>
              </a:solidFill>
              <a:latin typeface="Avenir"/>
              <a:ea typeface="Avenir"/>
              <a:cs typeface="Avenir"/>
              <a:sym typeface="Avenir"/>
            </a:endParaRPr>
          </a:p>
          <a:p>
            <a:pPr marL="0" marR="0" lvl="0" indent="0" algn="l" rtl="0">
              <a:lnSpc>
                <a:spcPct val="100000"/>
              </a:lnSpc>
              <a:spcBef>
                <a:spcPts val="1200"/>
              </a:spcBef>
              <a:spcAft>
                <a:spcPts val="0"/>
              </a:spcAft>
              <a:buClr>
                <a:srgbClr val="000000"/>
              </a:buClr>
              <a:buSzPct val="25000"/>
              <a:buFont typeface="Arial"/>
              <a:buNone/>
            </a:pPr>
            <a:r>
              <a:rPr lang="en-US" sz="2000" b="0" i="0" u="none" strike="noStrike" cap="none">
                <a:solidFill>
                  <a:srgbClr val="000000"/>
                </a:solidFill>
                <a:latin typeface="Avenir"/>
                <a:ea typeface="Avenir"/>
                <a:cs typeface="Avenir"/>
                <a:sym typeface="Avenir"/>
              </a:rPr>
              <a:t>D. Identify, catalogue, and highlight potential improvements to current Federal, State, and Tribal authorities, standards, and processes for maintaining non-consumptive recreational uses. (short-term) </a:t>
            </a:r>
          </a:p>
          <a:p>
            <a:pPr marL="0" marR="0" lvl="0" indent="0" algn="l" rtl="0">
              <a:lnSpc>
                <a:spcPct val="100000"/>
              </a:lnSpc>
              <a:spcBef>
                <a:spcPts val="1200"/>
              </a:spcBef>
              <a:spcAft>
                <a:spcPts val="0"/>
              </a:spcAft>
              <a:buClr>
                <a:srgbClr val="7F7F7F"/>
              </a:buClr>
              <a:buSzPct val="25000"/>
              <a:buFont typeface="Arial"/>
              <a:buNone/>
            </a:pPr>
            <a:endParaRPr sz="2000" b="0" i="0" u="none" strike="noStrike" cap="none">
              <a:solidFill>
                <a:srgbClr val="000000"/>
              </a:solidFill>
              <a:latin typeface="Avenir"/>
              <a:ea typeface="Avenir"/>
              <a:cs typeface="Avenir"/>
              <a:sym typeface="Avenir"/>
            </a:endParaRPr>
          </a:p>
          <a:p>
            <a:pPr marL="0" marR="0" lvl="0" indent="0" algn="l" rtl="0">
              <a:lnSpc>
                <a:spcPct val="100000"/>
              </a:lnSpc>
              <a:spcBef>
                <a:spcPts val="1200"/>
              </a:spcBef>
              <a:spcAft>
                <a:spcPts val="0"/>
              </a:spcAft>
              <a:buClr>
                <a:srgbClr val="000000"/>
              </a:buClr>
              <a:buSzPct val="25000"/>
              <a:buFont typeface="Arial"/>
              <a:buNone/>
            </a:pPr>
            <a:r>
              <a:rPr lang="en-US" sz="2000" b="0" i="0" u="none" strike="noStrike" cap="none">
                <a:solidFill>
                  <a:srgbClr val="000000"/>
                </a:solidFill>
                <a:latin typeface="Avenir"/>
                <a:ea typeface="Avenir"/>
                <a:cs typeface="Avenir"/>
                <a:sym typeface="Avenir"/>
              </a:rPr>
              <a:t>E. </a:t>
            </a:r>
            <a:r>
              <a:rPr lang="en-US" sz="2000">
                <a:solidFill>
                  <a:schemeClr val="dk1"/>
                </a:solidFill>
              </a:rPr>
              <a:t>Develop and publicly post report(s) for Federal agencies, States, Tribes, and the RPB on potential improvements to practices and processes as determined necessary, feasible, and appropriate. (short-term and ongoing)</a:t>
            </a:r>
          </a:p>
          <a:p>
            <a:pPr marL="0" marR="0" lvl="0" indent="0" algn="l" rtl="0">
              <a:lnSpc>
                <a:spcPct val="100000"/>
              </a:lnSpc>
              <a:spcBef>
                <a:spcPts val="1200"/>
              </a:spcBef>
              <a:spcAft>
                <a:spcPts val="0"/>
              </a:spcAft>
              <a:buClr>
                <a:srgbClr val="000000"/>
              </a:buClr>
              <a:buSzPct val="25000"/>
              <a:buFont typeface="Arial"/>
              <a:buNone/>
            </a:pPr>
            <a:endParaRPr sz="20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228600" y="2317523"/>
            <a:ext cx="4038600" cy="4525963"/>
          </a:xfrm>
          <a:prstGeom prst="rect">
            <a:avLst/>
          </a:prstGeom>
          <a:noFill/>
          <a:ln>
            <a:noFill/>
          </a:ln>
        </p:spPr>
        <p:txBody>
          <a:bodyPr wrap="square" lIns="0" tIns="0" rIns="0" bIns="0" anchor="t" anchorCtr="0">
            <a:noAutofit/>
          </a:bodyPr>
          <a:lstStyle/>
          <a:p>
            <a:pPr marL="256032" marR="0" lvl="0" indent="-256032" algn="l" rtl="0">
              <a:lnSpc>
                <a:spcPct val="106250"/>
              </a:lnSpc>
              <a:spcBef>
                <a:spcPts val="0"/>
              </a:spcBef>
              <a:spcAft>
                <a:spcPts val="0"/>
              </a:spcAft>
              <a:buClr>
                <a:srgbClr val="000000"/>
              </a:buClr>
              <a:buSzPct val="100000"/>
              <a:buFont typeface="Arial"/>
              <a:buChar char="•"/>
            </a:pPr>
            <a:r>
              <a:rPr lang="en-US" sz="1600" b="0" i="0" u="none" strike="noStrike" cap="none">
                <a:solidFill>
                  <a:srgbClr val="000000"/>
                </a:solidFill>
                <a:latin typeface="Avenir"/>
                <a:ea typeface="Avenir"/>
                <a:cs typeface="Avenir"/>
                <a:sym typeface="Avenir"/>
              </a:rPr>
              <a:t>A key resource informing ocean planning </a:t>
            </a:r>
          </a:p>
          <a:p>
            <a:pPr marL="256032" marR="0" lvl="0" indent="-256032" algn="l" rtl="0">
              <a:lnSpc>
                <a:spcPct val="106250"/>
              </a:lnSpc>
              <a:spcBef>
                <a:spcPts val="1200"/>
              </a:spcBef>
              <a:spcAft>
                <a:spcPts val="0"/>
              </a:spcAft>
              <a:buClr>
                <a:srgbClr val="000000"/>
              </a:buClr>
              <a:buSzPct val="100000"/>
              <a:buFont typeface="Arial"/>
              <a:buChar char="•"/>
            </a:pPr>
            <a:r>
              <a:rPr lang="en-US" sz="1600" b="0" i="0" u="none" strike="noStrike" cap="none">
                <a:solidFill>
                  <a:srgbClr val="000000"/>
                </a:solidFill>
                <a:latin typeface="Avenir"/>
                <a:ea typeface="Avenir"/>
                <a:cs typeface="Avenir"/>
                <a:sym typeface="Avenir"/>
              </a:rPr>
              <a:t>A central, publicly accessible location for interactive ocean mapping and information </a:t>
            </a:r>
          </a:p>
          <a:p>
            <a:pPr marL="256032" marR="0" lvl="0" indent="-256032" algn="l" rtl="0">
              <a:lnSpc>
                <a:spcPct val="106250"/>
              </a:lnSpc>
              <a:spcBef>
                <a:spcPts val="1200"/>
              </a:spcBef>
              <a:spcAft>
                <a:spcPts val="0"/>
              </a:spcAft>
              <a:buClr>
                <a:srgbClr val="000000"/>
              </a:buClr>
              <a:buSzPct val="100000"/>
              <a:buFont typeface="Arial"/>
              <a:buChar char="•"/>
            </a:pPr>
            <a:r>
              <a:rPr lang="en-US" sz="1600" b="0" i="0" u="none" strike="noStrike" cap="none">
                <a:solidFill>
                  <a:srgbClr val="000000"/>
                </a:solidFill>
                <a:latin typeface="Avenir"/>
                <a:ea typeface="Avenir"/>
                <a:cs typeface="Avenir"/>
                <a:sym typeface="Avenir"/>
              </a:rPr>
              <a:t>A tool for Federal, State, Tribal, and local decision makers, as well as the general public to visualize and analyze ocean resources and human use information</a:t>
            </a:r>
          </a:p>
          <a:p>
            <a:pPr marL="256032" marR="0" lvl="0" indent="-256032" algn="l" rtl="0">
              <a:lnSpc>
                <a:spcPct val="106250"/>
              </a:lnSpc>
              <a:spcBef>
                <a:spcPts val="1200"/>
              </a:spcBef>
              <a:spcAft>
                <a:spcPts val="0"/>
              </a:spcAft>
              <a:buClr>
                <a:srgbClr val="000000"/>
              </a:buClr>
              <a:buSzPct val="100000"/>
              <a:buFont typeface="Arial"/>
              <a:buChar char="•"/>
            </a:pPr>
            <a:r>
              <a:rPr lang="en-US" sz="1600" b="0" i="0" u="none" strike="noStrike" cap="none">
                <a:solidFill>
                  <a:srgbClr val="000000"/>
                </a:solidFill>
                <a:latin typeface="Avenir"/>
                <a:ea typeface="Avenir"/>
                <a:cs typeface="Avenir"/>
                <a:sym typeface="Avenir"/>
              </a:rPr>
              <a:t>It can be accessed here:  </a:t>
            </a:r>
            <a:r>
              <a:rPr lang="en-US" sz="1600" b="0" i="0" u="sng" strike="noStrike" cap="none">
                <a:solidFill>
                  <a:schemeClr val="hlink"/>
                </a:solidFill>
                <a:latin typeface="Avenir"/>
                <a:ea typeface="Avenir"/>
                <a:cs typeface="Avenir"/>
                <a:sym typeface="Avenir"/>
                <a:hlinkClick r:id="rId3"/>
              </a:rPr>
              <a:t>http://portal.midatlanticocean.org</a:t>
            </a:r>
          </a:p>
          <a:p>
            <a:pPr marL="256032" marR="0" lvl="0" indent="-256032" algn="l" rtl="0">
              <a:lnSpc>
                <a:spcPct val="106250"/>
              </a:lnSpc>
              <a:spcBef>
                <a:spcPts val="1200"/>
              </a:spcBef>
              <a:buClr>
                <a:srgbClr val="000000"/>
              </a:buClr>
              <a:buSzPct val="100000"/>
              <a:buFont typeface="Arial"/>
              <a:buChar char="•"/>
            </a:pPr>
            <a:r>
              <a:rPr lang="en-US" sz="1600" b="0" i="0" u="none" strike="noStrike" cap="none">
                <a:solidFill>
                  <a:srgbClr val="000000"/>
                </a:solidFill>
                <a:latin typeface="Avenir"/>
                <a:ea typeface="Avenir"/>
                <a:cs typeface="Avenir"/>
                <a:sym typeface="Avenir"/>
              </a:rPr>
              <a:t>Past workshops with participatory GIS and online surveys have populated the Portal with data and information about recreational uses </a:t>
            </a:r>
          </a:p>
        </p:txBody>
      </p:sp>
      <p:sp>
        <p:nvSpPr>
          <p:cNvPr id="182" name="Shape 182"/>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buSzPct val="25000"/>
              <a:buNone/>
            </a:pPr>
            <a:r>
              <a:rPr lang="en-US" sz="3000" b="0" i="0" u="none" strike="noStrike" cap="none">
                <a:solidFill>
                  <a:schemeClr val="lt1"/>
                </a:solidFill>
                <a:latin typeface="Avenir"/>
                <a:ea typeface="Avenir"/>
                <a:cs typeface="Avenir"/>
                <a:sym typeface="Avenir"/>
              </a:rPr>
              <a:t>Recreation Information on the Data Portal</a:t>
            </a:r>
          </a:p>
        </p:txBody>
      </p:sp>
      <p:sp>
        <p:nvSpPr>
          <p:cNvPr id="183" name="Shape 183"/>
          <p:cNvSpPr txBox="1"/>
          <p:nvPr/>
        </p:nvSpPr>
        <p:spPr>
          <a:xfrm>
            <a:off x="57108" y="1292423"/>
            <a:ext cx="4895892" cy="61555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600" b="0" i="0" u="none" strike="noStrike" cap="none">
                <a:solidFill>
                  <a:srgbClr val="000000"/>
                </a:solidFill>
                <a:latin typeface="Avenir"/>
                <a:ea typeface="Avenir"/>
                <a:cs typeface="Avenir"/>
                <a:sym typeface="Avenir"/>
              </a:rPr>
              <a:t>The Mid-Atlantic Ocean Data Portal (Data Portal) is:</a:t>
            </a:r>
          </a:p>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84" name="Shape 184" descr="25_home page_RGB.png"/>
          <p:cNvPicPr preferRelativeResize="0"/>
          <p:nvPr/>
        </p:nvPicPr>
        <p:blipFill rotWithShape="1">
          <a:blip r:embed="rId4">
            <a:alphaModFix/>
          </a:blip>
          <a:srcRect/>
          <a:stretch/>
        </p:blipFill>
        <p:spPr>
          <a:xfrm>
            <a:off x="4667534" y="1600200"/>
            <a:ext cx="4100998" cy="24757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buSzPct val="25000"/>
              <a:buNone/>
            </a:pPr>
            <a:r>
              <a:rPr lang="en-US" sz="3000">
                <a:solidFill>
                  <a:schemeClr val="lt1"/>
                </a:solidFill>
                <a:latin typeface="Avenir"/>
                <a:ea typeface="Avenir"/>
                <a:cs typeface="Avenir"/>
                <a:sym typeface="Avenir"/>
              </a:rPr>
              <a:t>Tonight’s Workshop Objectives  </a:t>
            </a:r>
          </a:p>
        </p:txBody>
      </p:sp>
      <p:sp>
        <p:nvSpPr>
          <p:cNvPr id="191" name="Shape 191"/>
          <p:cNvSpPr txBox="1"/>
          <p:nvPr/>
        </p:nvSpPr>
        <p:spPr>
          <a:xfrm>
            <a:off x="228600" y="1436914"/>
            <a:ext cx="8763000" cy="5262979"/>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venir"/>
              <a:buAutoNum type="arabicPeriod"/>
            </a:pPr>
            <a:r>
              <a:rPr lang="en-US" sz="2000">
                <a:solidFill>
                  <a:schemeClr val="dk1"/>
                </a:solidFill>
                <a:latin typeface="Avenir"/>
                <a:ea typeface="Avenir"/>
                <a:cs typeface="Avenir"/>
                <a:sym typeface="Avenir"/>
              </a:rPr>
              <a:t>To enhance long-term relationships with recreational users by creating an opportunity for engagement with decision makers to increase understanding of recreational uses;</a:t>
            </a:r>
          </a:p>
          <a:p>
            <a:pPr marL="0" marR="0" lvl="0" indent="0" algn="l" rtl="0">
              <a:spcBef>
                <a:spcPts val="0"/>
              </a:spcBef>
              <a:buNone/>
            </a:pPr>
            <a:endParaRPr sz="2000">
              <a:solidFill>
                <a:schemeClr val="dk1"/>
              </a:solidFill>
              <a:latin typeface="Avenir"/>
              <a:ea typeface="Avenir"/>
              <a:cs typeface="Avenir"/>
              <a:sym typeface="Avenir"/>
            </a:endParaRPr>
          </a:p>
          <a:p>
            <a:pPr marL="342900" marR="0" lvl="0" indent="-342900" algn="l" rtl="0">
              <a:spcBef>
                <a:spcPts val="0"/>
              </a:spcBef>
              <a:buClr>
                <a:schemeClr val="dk1"/>
              </a:buClr>
              <a:buSzPct val="100000"/>
              <a:buFont typeface="Avenir"/>
              <a:buAutoNum type="arabicPeriod"/>
            </a:pPr>
            <a:r>
              <a:rPr lang="en-US" sz="2000">
                <a:solidFill>
                  <a:schemeClr val="dk1"/>
                </a:solidFill>
                <a:latin typeface="Avenir"/>
                <a:ea typeface="Avenir"/>
                <a:cs typeface="Avenir"/>
                <a:sym typeface="Avenir"/>
              </a:rPr>
              <a:t>To begin to define what it would mean for ocean and coastal uses and areas to be considered important for non-consumptive recreation;</a:t>
            </a:r>
          </a:p>
          <a:p>
            <a:pPr marL="342900" marR="0" lvl="0" indent="-342900" algn="l" rtl="0">
              <a:spcBef>
                <a:spcPts val="0"/>
              </a:spcBef>
              <a:buClr>
                <a:schemeClr val="dk1"/>
              </a:buClr>
              <a:buFont typeface="Calibri"/>
              <a:buNone/>
            </a:pPr>
            <a:endParaRPr sz="2000">
              <a:solidFill>
                <a:schemeClr val="dk1"/>
              </a:solidFill>
              <a:latin typeface="Avenir"/>
              <a:ea typeface="Avenir"/>
              <a:cs typeface="Avenir"/>
              <a:sym typeface="Avenir"/>
            </a:endParaRPr>
          </a:p>
          <a:p>
            <a:pPr marL="342900" marR="0" lvl="0" indent="-342900" algn="l" rtl="0">
              <a:spcBef>
                <a:spcPts val="0"/>
              </a:spcBef>
              <a:buClr>
                <a:schemeClr val="dk1"/>
              </a:buClr>
              <a:buSzPct val="100000"/>
              <a:buFont typeface="Avenir"/>
              <a:buAutoNum type="arabicPeriod"/>
            </a:pPr>
            <a:r>
              <a:rPr lang="en-US" sz="2000">
                <a:solidFill>
                  <a:schemeClr val="dk1"/>
                </a:solidFill>
                <a:latin typeface="Avenir"/>
                <a:ea typeface="Avenir"/>
                <a:cs typeface="Avenir"/>
                <a:sym typeface="Avenir"/>
              </a:rPr>
              <a:t>To solicit ideas for a process to identify and assess potential impacts and use conflicts to important non-consumptive recreational uses from other human uses, as well as potential impacts and conflicts between non-consumptive recreational uses and marine and coastal resources; and</a:t>
            </a:r>
          </a:p>
          <a:p>
            <a:pPr marL="342900" marR="0" lvl="0" indent="-342900" algn="l" rtl="0">
              <a:spcBef>
                <a:spcPts val="0"/>
              </a:spcBef>
              <a:buClr>
                <a:schemeClr val="dk1"/>
              </a:buClr>
              <a:buFont typeface="Calibri"/>
              <a:buNone/>
            </a:pPr>
            <a:endParaRPr sz="2000">
              <a:solidFill>
                <a:schemeClr val="dk1"/>
              </a:solidFill>
              <a:latin typeface="Avenir"/>
              <a:ea typeface="Avenir"/>
              <a:cs typeface="Avenir"/>
              <a:sym typeface="Avenir"/>
            </a:endParaRPr>
          </a:p>
          <a:p>
            <a:pPr marL="342900" marR="0" lvl="0" indent="-342900" algn="l" rtl="0">
              <a:spcBef>
                <a:spcPts val="0"/>
              </a:spcBef>
              <a:buClr>
                <a:schemeClr val="dk1"/>
              </a:buClr>
              <a:buSzPct val="100000"/>
              <a:buFont typeface="Avenir"/>
              <a:buAutoNum type="arabicPeriod"/>
            </a:pPr>
            <a:r>
              <a:rPr lang="en-US" sz="2000">
                <a:solidFill>
                  <a:schemeClr val="dk1"/>
                </a:solidFill>
                <a:latin typeface="Avenir"/>
                <a:ea typeface="Avenir"/>
                <a:cs typeface="Avenir"/>
                <a:sym typeface="Avenir"/>
              </a:rPr>
              <a:t>To explore ideas for effective two-way engagement processes to share information with and solicit input from ocean recreation users. </a:t>
            </a:r>
          </a:p>
          <a:p>
            <a:pPr marL="0" marR="0" lvl="0" indent="0" algn="l" rtl="0">
              <a:spcBef>
                <a:spcPts val="0"/>
              </a:spcBef>
              <a:buNone/>
            </a:pPr>
            <a:endParaRPr sz="20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spcAft>
                <a:spcPts val="0"/>
              </a:spcAft>
              <a:buSzPct val="25000"/>
              <a:buNone/>
            </a:pPr>
            <a:r>
              <a:rPr lang="en-US" sz="3000" b="0" i="0" u="none" strike="noStrike" cap="none">
                <a:solidFill>
                  <a:schemeClr val="lt1"/>
                </a:solidFill>
                <a:latin typeface="Avenir"/>
                <a:ea typeface="Avenir"/>
                <a:cs typeface="Avenir"/>
                <a:sym typeface="Avenir"/>
              </a:rPr>
              <a:t>Mid-Atlantic Non-consumptive</a:t>
            </a:r>
          </a:p>
          <a:p>
            <a:pPr marL="0" marR="0" lvl="0" indent="0" algn="l" rtl="0">
              <a:lnSpc>
                <a:spcPct val="120000"/>
              </a:lnSpc>
              <a:spcBef>
                <a:spcPts val="0"/>
              </a:spcBef>
              <a:buSzPct val="25000"/>
              <a:buNone/>
            </a:pPr>
            <a:r>
              <a:rPr lang="en-US" sz="3000" b="0" i="0" u="none" strike="noStrike" cap="none">
                <a:solidFill>
                  <a:schemeClr val="lt1"/>
                </a:solidFill>
                <a:latin typeface="Avenir"/>
                <a:ea typeface="Avenir"/>
                <a:cs typeface="Avenir"/>
                <a:sym typeface="Avenir"/>
              </a:rPr>
              <a:t>Recreational Use Survey</a:t>
            </a:r>
          </a:p>
        </p:txBody>
      </p:sp>
      <p:sp>
        <p:nvSpPr>
          <p:cNvPr id="198" name="Shape 198"/>
          <p:cNvSpPr txBox="1"/>
          <p:nvPr/>
        </p:nvSpPr>
        <p:spPr>
          <a:xfrm>
            <a:off x="457200" y="1292423"/>
            <a:ext cx="8444452" cy="1107996"/>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600" i="1">
                <a:solidFill>
                  <a:srgbClr val="000000"/>
                </a:solidFill>
                <a:latin typeface="Avenir"/>
                <a:ea typeface="Avenir"/>
                <a:cs typeface="Avenir"/>
                <a:sym typeface="Avenir"/>
              </a:rPr>
              <a:t>Survey was available for public response from July 5, 2017 through to September 5, 2017.</a:t>
            </a:r>
          </a:p>
          <a:p>
            <a:pPr marL="0" marR="0" lvl="0" indent="0" algn="l" rtl="0">
              <a:spcBef>
                <a:spcPts val="0"/>
              </a:spcBef>
              <a:buSzPct val="25000"/>
              <a:buNone/>
            </a:pPr>
            <a:r>
              <a:rPr lang="en-US" sz="1600" i="1">
                <a:solidFill>
                  <a:srgbClr val="000000"/>
                </a:solidFill>
                <a:latin typeface="Avenir"/>
                <a:ea typeface="Avenir"/>
                <a:cs typeface="Avenir"/>
                <a:sym typeface="Avenir"/>
              </a:rPr>
              <a:t>A total of 1,000 responses were received (962 full, 38 partial) </a:t>
            </a:r>
          </a:p>
          <a:p>
            <a:pPr marL="0" marR="0" lvl="0" indent="0" algn="l" rtl="0">
              <a:spcBef>
                <a:spcPts val="0"/>
              </a:spcBef>
              <a:buSzPct val="25000"/>
              <a:buNone/>
            </a:pPr>
            <a:r>
              <a:rPr lang="en-US" sz="1600" i="1">
                <a:solidFill>
                  <a:srgbClr val="000000"/>
                </a:solidFill>
                <a:latin typeface="Avenir"/>
                <a:ea typeface="Avenir"/>
                <a:cs typeface="Avenir"/>
                <a:sym typeface="Avenir"/>
              </a:rPr>
              <a:t>(Responses received- </a:t>
            </a:r>
            <a:r>
              <a:rPr lang="en-US" sz="1600" i="1">
                <a:latin typeface="Avenir"/>
                <a:ea typeface="Avenir"/>
                <a:cs typeface="Avenir"/>
                <a:sym typeface="Avenir"/>
              </a:rPr>
              <a:t>Virginia- 120</a:t>
            </a:r>
            <a:r>
              <a:rPr lang="en-US" sz="1600" i="1">
                <a:solidFill>
                  <a:srgbClr val="000000"/>
                </a:solidFill>
                <a:latin typeface="Avenir"/>
                <a:ea typeface="Avenir"/>
                <a:cs typeface="Avenir"/>
                <a:sym typeface="Avenir"/>
              </a:rPr>
              <a:t>)</a:t>
            </a: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99" name="Shape 199"/>
          <p:cNvSpPr txBox="1"/>
          <p:nvPr/>
        </p:nvSpPr>
        <p:spPr>
          <a:xfrm>
            <a:off x="424543" y="2158254"/>
            <a:ext cx="8229600"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200">
                <a:solidFill>
                  <a:schemeClr val="dk1"/>
                </a:solidFill>
                <a:latin typeface="Calibri"/>
                <a:ea typeface="Calibri"/>
                <a:cs typeface="Calibri"/>
                <a:sym typeface="Calibri"/>
              </a:rPr>
              <a:t>	How did you hear about this study? (Check all that apply)</a:t>
            </a:r>
          </a:p>
        </p:txBody>
      </p:sp>
      <p:pic>
        <p:nvPicPr>
          <p:cNvPr id="200" name="Shape 200"/>
          <p:cNvPicPr preferRelativeResize="0"/>
          <p:nvPr/>
        </p:nvPicPr>
        <p:blipFill rotWithShape="1">
          <a:blip r:embed="rId3">
            <a:alphaModFix/>
          </a:blip>
          <a:srcRect/>
          <a:stretch/>
        </p:blipFill>
        <p:spPr>
          <a:xfrm>
            <a:off x="4666977" y="2667000"/>
            <a:ext cx="4511040" cy="2819400"/>
          </a:xfrm>
          <a:prstGeom prst="rect">
            <a:avLst/>
          </a:prstGeom>
          <a:noFill/>
          <a:ln>
            <a:noFill/>
          </a:ln>
        </p:spPr>
      </p:pic>
      <p:graphicFrame>
        <p:nvGraphicFramePr>
          <p:cNvPr id="201" name="Shape 201"/>
          <p:cNvGraphicFramePr/>
          <p:nvPr/>
        </p:nvGraphicFramePr>
        <p:xfrm>
          <a:off x="0" y="2667000"/>
          <a:ext cx="4631650" cy="4408505"/>
        </p:xfrm>
        <a:graphic>
          <a:graphicData uri="http://schemas.openxmlformats.org/drawingml/2006/table">
            <a:tbl>
              <a:tblPr firstRow="1" bandRow="1">
                <a:noFill/>
                <a:tableStyleId>{27463488-DF78-4143-8F9A-FDDCF341D28E}</a:tableStyleId>
              </a:tblPr>
              <a:tblGrid>
                <a:gridCol w="470775">
                  <a:extLst>
                    <a:ext uri="{9D8B030D-6E8A-4147-A177-3AD203B41FA5}">
                      <a16:colId xmlns:a16="http://schemas.microsoft.com/office/drawing/2014/main" val="20000"/>
                    </a:ext>
                  </a:extLst>
                </a:gridCol>
                <a:gridCol w="1536325">
                  <a:extLst>
                    <a:ext uri="{9D8B030D-6E8A-4147-A177-3AD203B41FA5}">
                      <a16:colId xmlns:a16="http://schemas.microsoft.com/office/drawing/2014/main" val="20001"/>
                    </a:ext>
                  </a:extLst>
                </a:gridCol>
                <a:gridCol w="1216250">
                  <a:extLst>
                    <a:ext uri="{9D8B030D-6E8A-4147-A177-3AD203B41FA5}">
                      <a16:colId xmlns:a16="http://schemas.microsoft.com/office/drawing/2014/main" val="20002"/>
                    </a:ext>
                  </a:extLst>
                </a:gridCol>
                <a:gridCol w="1408300">
                  <a:extLst>
                    <a:ext uri="{9D8B030D-6E8A-4147-A177-3AD203B41FA5}">
                      <a16:colId xmlns:a16="http://schemas.microsoft.com/office/drawing/2014/main" val="20003"/>
                    </a:ext>
                  </a:extLst>
                </a:gridCol>
              </a:tblGrid>
              <a:tr h="224450">
                <a:tc>
                  <a:txBody>
                    <a:bodyPr/>
                    <a:lstStyle/>
                    <a:p>
                      <a:pPr marL="0" marR="0" lvl="0" indent="0" algn="l" rtl="0">
                        <a:spcBef>
                          <a:spcPts val="0"/>
                        </a:spcBef>
                        <a:buSzPct val="25000"/>
                        <a:buNone/>
                      </a:pPr>
                      <a:r>
                        <a:rPr lang="en-US" sz="1200" u="none" strike="noStrike" cap="none"/>
                        <a:t>#</a:t>
                      </a:r>
                    </a:p>
                  </a:txBody>
                  <a:tcPr marL="91450" marR="91450" marT="45725" marB="45725"/>
                </a:tc>
                <a:tc>
                  <a:txBody>
                    <a:bodyPr/>
                    <a:lstStyle/>
                    <a:p>
                      <a:pPr marL="0" marR="0" lvl="0" indent="0" algn="l" rtl="0">
                        <a:spcBef>
                          <a:spcPts val="0"/>
                        </a:spcBef>
                        <a:buSzPct val="25000"/>
                        <a:buNone/>
                      </a:pPr>
                      <a:r>
                        <a:rPr lang="en-US" sz="1200"/>
                        <a:t>Answer</a:t>
                      </a:r>
                    </a:p>
                  </a:txBody>
                  <a:tcPr marL="91450" marR="91450" marT="45725" marB="45725"/>
                </a:tc>
                <a:tc>
                  <a:txBody>
                    <a:bodyPr/>
                    <a:lstStyle/>
                    <a:p>
                      <a:pPr marL="0" marR="0" lvl="0" indent="0" algn="ctr" rtl="0">
                        <a:spcBef>
                          <a:spcPts val="0"/>
                        </a:spcBef>
                        <a:buSzPct val="25000"/>
                        <a:buNone/>
                      </a:pPr>
                      <a:r>
                        <a:rPr lang="en-US" sz="1200"/>
                        <a:t>%</a:t>
                      </a:r>
                    </a:p>
                  </a:txBody>
                  <a:tcPr marL="91450" marR="91450" marT="45725" marB="45725"/>
                </a:tc>
                <a:tc>
                  <a:txBody>
                    <a:bodyPr/>
                    <a:lstStyle/>
                    <a:p>
                      <a:pPr marL="0" marR="0" lvl="0" indent="0" algn="ctr" rtl="0">
                        <a:spcBef>
                          <a:spcPts val="0"/>
                        </a:spcBef>
                        <a:buSzPct val="25000"/>
                        <a:buNone/>
                      </a:pPr>
                      <a:r>
                        <a:rPr lang="en-US" sz="1200"/>
                        <a:t>Count</a:t>
                      </a:r>
                    </a:p>
                  </a:txBody>
                  <a:tcPr marL="91450" marR="91450" marT="45725" marB="45725"/>
                </a:tc>
                <a:extLst>
                  <a:ext uri="{0D108BD9-81ED-4DB2-BD59-A6C34878D82A}">
                    <a16:rowId xmlns:a16="http://schemas.microsoft.com/office/drawing/2014/main" val="10000"/>
                  </a:ext>
                </a:extLst>
              </a:tr>
              <a:tr h="407525">
                <a:tc>
                  <a:txBody>
                    <a:bodyPr/>
                    <a:lstStyle/>
                    <a:p>
                      <a:pPr marL="0" marR="0" lvl="0" indent="0" algn="l" rtl="0">
                        <a:spcBef>
                          <a:spcPts val="0"/>
                        </a:spcBef>
                        <a:buSzPct val="25000"/>
                        <a:buNone/>
                      </a:pPr>
                      <a:r>
                        <a:rPr lang="en-US" sz="1200"/>
                        <a:t>1</a:t>
                      </a:r>
                    </a:p>
                  </a:txBody>
                  <a:tcPr marL="91450" marR="91450" marT="45725" marB="45725"/>
                </a:tc>
                <a:tc>
                  <a:txBody>
                    <a:bodyPr/>
                    <a:lstStyle/>
                    <a:p>
                      <a:pPr marL="0" marR="0" lvl="0" indent="0" algn="l" rtl="0">
                        <a:spcBef>
                          <a:spcPts val="0"/>
                        </a:spcBef>
                        <a:buSzPct val="25000"/>
                        <a:buNone/>
                      </a:pPr>
                      <a:r>
                        <a:rPr lang="en-US" sz="1200"/>
                        <a:t>Through a federal government agency</a:t>
                      </a:r>
                    </a:p>
                  </a:txBody>
                  <a:tcPr marL="91450" marR="91450" marT="45725" marB="45725"/>
                </a:tc>
                <a:tc>
                  <a:txBody>
                    <a:bodyPr/>
                    <a:lstStyle/>
                    <a:p>
                      <a:pPr marL="0" marR="0" lvl="0" indent="0" algn="ctr" rtl="0">
                        <a:spcBef>
                          <a:spcPts val="0"/>
                        </a:spcBef>
                        <a:buSzPct val="25000"/>
                        <a:buNone/>
                      </a:pPr>
                      <a:r>
                        <a:rPr lang="en-US" sz="1200"/>
                        <a:t>2.79%</a:t>
                      </a:r>
                    </a:p>
                  </a:txBody>
                  <a:tcPr marL="91450" marR="91450" marT="45725" marB="45725"/>
                </a:tc>
                <a:tc>
                  <a:txBody>
                    <a:bodyPr/>
                    <a:lstStyle/>
                    <a:p>
                      <a:pPr marL="0" marR="0" lvl="0" indent="0" algn="ctr" rtl="0">
                        <a:spcBef>
                          <a:spcPts val="0"/>
                        </a:spcBef>
                        <a:buSzPct val="25000"/>
                        <a:buNone/>
                      </a:pPr>
                      <a:r>
                        <a:rPr lang="en-US" sz="1200"/>
                        <a:t>25</a:t>
                      </a:r>
                    </a:p>
                  </a:txBody>
                  <a:tcPr marL="91450" marR="91450" marT="45725" marB="45725"/>
                </a:tc>
                <a:extLst>
                  <a:ext uri="{0D108BD9-81ED-4DB2-BD59-A6C34878D82A}">
                    <a16:rowId xmlns:a16="http://schemas.microsoft.com/office/drawing/2014/main" val="10001"/>
                  </a:ext>
                </a:extLst>
              </a:tr>
              <a:tr h="417275">
                <a:tc>
                  <a:txBody>
                    <a:bodyPr/>
                    <a:lstStyle/>
                    <a:p>
                      <a:pPr marL="0" marR="0" lvl="0" indent="0" algn="l" rtl="0">
                        <a:spcBef>
                          <a:spcPts val="0"/>
                        </a:spcBef>
                        <a:buSzPct val="25000"/>
                        <a:buNone/>
                      </a:pPr>
                      <a:r>
                        <a:rPr lang="en-US" sz="1200"/>
                        <a:t>2</a:t>
                      </a:r>
                    </a:p>
                  </a:txBody>
                  <a:tcPr marL="91450" marR="91450" marT="45725" marB="45725"/>
                </a:tc>
                <a:tc>
                  <a:txBody>
                    <a:bodyPr/>
                    <a:lstStyle/>
                    <a:p>
                      <a:pPr marL="0" marR="0" lvl="0" indent="0" algn="l" rtl="0">
                        <a:spcBef>
                          <a:spcPts val="0"/>
                        </a:spcBef>
                        <a:buSzPct val="25000"/>
                        <a:buNone/>
                      </a:pPr>
                      <a:r>
                        <a:rPr lang="en-US" sz="1200"/>
                        <a:t>Through a state government agency</a:t>
                      </a:r>
                    </a:p>
                  </a:txBody>
                  <a:tcPr marL="91450" marR="91450" marT="45725" marB="45725"/>
                </a:tc>
                <a:tc>
                  <a:txBody>
                    <a:bodyPr/>
                    <a:lstStyle/>
                    <a:p>
                      <a:pPr marL="0" marR="0" lvl="0" indent="0" algn="ctr" rtl="0">
                        <a:spcBef>
                          <a:spcPts val="0"/>
                        </a:spcBef>
                        <a:buSzPct val="25000"/>
                        <a:buNone/>
                      </a:pPr>
                      <a:r>
                        <a:rPr lang="en-US" sz="1200"/>
                        <a:t>8.25%</a:t>
                      </a:r>
                    </a:p>
                  </a:txBody>
                  <a:tcPr marL="91450" marR="91450" marT="45725" marB="45725"/>
                </a:tc>
                <a:tc>
                  <a:txBody>
                    <a:bodyPr/>
                    <a:lstStyle/>
                    <a:p>
                      <a:pPr marL="0" marR="0" lvl="0" indent="0" algn="ctr" rtl="0">
                        <a:spcBef>
                          <a:spcPts val="0"/>
                        </a:spcBef>
                        <a:buSzPct val="25000"/>
                        <a:buNone/>
                      </a:pPr>
                      <a:r>
                        <a:rPr lang="en-US" sz="1200"/>
                        <a:t>74</a:t>
                      </a:r>
                    </a:p>
                  </a:txBody>
                  <a:tcPr marL="91450" marR="91450" marT="45725" marB="45725"/>
                </a:tc>
                <a:extLst>
                  <a:ext uri="{0D108BD9-81ED-4DB2-BD59-A6C34878D82A}">
                    <a16:rowId xmlns:a16="http://schemas.microsoft.com/office/drawing/2014/main" val="10002"/>
                  </a:ext>
                </a:extLst>
              </a:tr>
              <a:tr h="293625">
                <a:tc>
                  <a:txBody>
                    <a:bodyPr/>
                    <a:lstStyle/>
                    <a:p>
                      <a:pPr marL="0" marR="0" lvl="0" indent="0" algn="l" rtl="0">
                        <a:spcBef>
                          <a:spcPts val="0"/>
                        </a:spcBef>
                        <a:buSzPct val="25000"/>
                        <a:buNone/>
                      </a:pPr>
                      <a:r>
                        <a:rPr lang="en-US" sz="1200"/>
                        <a:t>3</a:t>
                      </a:r>
                    </a:p>
                  </a:txBody>
                  <a:tcPr marL="91450" marR="91450" marT="45725" marB="45725"/>
                </a:tc>
                <a:tc>
                  <a:txBody>
                    <a:bodyPr/>
                    <a:lstStyle/>
                    <a:p>
                      <a:pPr marL="0" marR="0" lvl="0" indent="0" algn="l" rtl="0">
                        <a:spcBef>
                          <a:spcPts val="0"/>
                        </a:spcBef>
                        <a:buSzPct val="25000"/>
                        <a:buNone/>
                      </a:pPr>
                      <a:r>
                        <a:rPr lang="en-US" sz="1200"/>
                        <a:t>Through a friend</a:t>
                      </a:r>
                    </a:p>
                  </a:txBody>
                  <a:tcPr marL="91450" marR="91450" marT="45725" marB="45725"/>
                </a:tc>
                <a:tc>
                  <a:txBody>
                    <a:bodyPr/>
                    <a:lstStyle/>
                    <a:p>
                      <a:pPr marL="0" marR="0" lvl="0" indent="0" algn="ctr" rtl="0">
                        <a:spcBef>
                          <a:spcPts val="0"/>
                        </a:spcBef>
                        <a:buSzPct val="25000"/>
                        <a:buNone/>
                      </a:pPr>
                      <a:r>
                        <a:rPr lang="en-US" sz="1200"/>
                        <a:t>16.83%</a:t>
                      </a:r>
                    </a:p>
                  </a:txBody>
                  <a:tcPr marL="91450" marR="91450" marT="45725" marB="45725"/>
                </a:tc>
                <a:tc>
                  <a:txBody>
                    <a:bodyPr/>
                    <a:lstStyle/>
                    <a:p>
                      <a:pPr marL="0" marR="0" lvl="0" indent="0" algn="ctr" rtl="0">
                        <a:spcBef>
                          <a:spcPts val="0"/>
                        </a:spcBef>
                        <a:buSzPct val="25000"/>
                        <a:buNone/>
                      </a:pPr>
                      <a:r>
                        <a:rPr lang="en-US" sz="1200"/>
                        <a:t>151</a:t>
                      </a:r>
                    </a:p>
                  </a:txBody>
                  <a:tcPr marL="91450" marR="91450" marT="45725" marB="45725"/>
                </a:tc>
                <a:extLst>
                  <a:ext uri="{0D108BD9-81ED-4DB2-BD59-A6C34878D82A}">
                    <a16:rowId xmlns:a16="http://schemas.microsoft.com/office/drawing/2014/main" val="10003"/>
                  </a:ext>
                </a:extLst>
              </a:tr>
              <a:tr h="293625">
                <a:tc>
                  <a:txBody>
                    <a:bodyPr/>
                    <a:lstStyle/>
                    <a:p>
                      <a:pPr marL="0" marR="0" lvl="0" indent="0" algn="l" rtl="0">
                        <a:spcBef>
                          <a:spcPts val="0"/>
                        </a:spcBef>
                        <a:buSzPct val="25000"/>
                        <a:buNone/>
                      </a:pPr>
                      <a:r>
                        <a:rPr lang="en-US" sz="1200"/>
                        <a:t>4</a:t>
                      </a:r>
                    </a:p>
                  </a:txBody>
                  <a:tcPr marL="91450" marR="91450" marT="45725" marB="45725"/>
                </a:tc>
                <a:tc>
                  <a:txBody>
                    <a:bodyPr/>
                    <a:lstStyle/>
                    <a:p>
                      <a:pPr marL="0" marR="0" lvl="0" indent="0" algn="l" rtl="0">
                        <a:spcBef>
                          <a:spcPts val="0"/>
                        </a:spcBef>
                        <a:buSzPct val="25000"/>
                        <a:buNone/>
                      </a:pPr>
                      <a:r>
                        <a:rPr lang="en-US" sz="1200"/>
                        <a:t>Through a co-worker</a:t>
                      </a:r>
                    </a:p>
                  </a:txBody>
                  <a:tcPr marL="91450" marR="91450" marT="45725" marB="45725"/>
                </a:tc>
                <a:tc>
                  <a:txBody>
                    <a:bodyPr/>
                    <a:lstStyle/>
                    <a:p>
                      <a:pPr marL="0" marR="0" lvl="0" indent="0" algn="ctr" rtl="0">
                        <a:spcBef>
                          <a:spcPts val="0"/>
                        </a:spcBef>
                        <a:buSzPct val="25000"/>
                        <a:buNone/>
                      </a:pPr>
                      <a:r>
                        <a:rPr lang="en-US" sz="1200"/>
                        <a:t>5.46%</a:t>
                      </a:r>
                    </a:p>
                  </a:txBody>
                  <a:tcPr marL="91450" marR="91450" marT="45725" marB="45725"/>
                </a:tc>
                <a:tc>
                  <a:txBody>
                    <a:bodyPr/>
                    <a:lstStyle/>
                    <a:p>
                      <a:pPr marL="0" marR="0" lvl="0" indent="0" algn="ctr" rtl="0">
                        <a:spcBef>
                          <a:spcPts val="0"/>
                        </a:spcBef>
                        <a:buSzPct val="25000"/>
                        <a:buNone/>
                      </a:pPr>
                      <a:r>
                        <a:rPr lang="en-US" sz="1200"/>
                        <a:t>49</a:t>
                      </a:r>
                    </a:p>
                  </a:txBody>
                  <a:tcPr marL="91450" marR="91450" marT="45725" marB="45725"/>
                </a:tc>
                <a:extLst>
                  <a:ext uri="{0D108BD9-81ED-4DB2-BD59-A6C34878D82A}">
                    <a16:rowId xmlns:a16="http://schemas.microsoft.com/office/drawing/2014/main" val="10004"/>
                  </a:ext>
                </a:extLst>
              </a:tr>
              <a:tr h="554125">
                <a:tc>
                  <a:txBody>
                    <a:bodyPr/>
                    <a:lstStyle/>
                    <a:p>
                      <a:pPr marL="0" marR="0" lvl="0" indent="0" algn="l" rtl="0">
                        <a:spcBef>
                          <a:spcPts val="0"/>
                        </a:spcBef>
                        <a:buSzPct val="25000"/>
                        <a:buNone/>
                      </a:pPr>
                      <a:r>
                        <a:rPr lang="en-US" sz="1200"/>
                        <a:t>5</a:t>
                      </a:r>
                    </a:p>
                  </a:txBody>
                  <a:tcPr marL="91450" marR="91450" marT="45725" marB="45725"/>
                </a:tc>
                <a:tc>
                  <a:txBody>
                    <a:bodyPr/>
                    <a:lstStyle/>
                    <a:p>
                      <a:pPr marL="0" marR="0" lvl="0" indent="0" algn="l" rtl="0">
                        <a:spcBef>
                          <a:spcPts val="0"/>
                        </a:spcBef>
                        <a:buSzPct val="25000"/>
                        <a:buNone/>
                      </a:pPr>
                      <a:r>
                        <a:rPr lang="en-US" sz="1200"/>
                        <a:t>Invited to participate via email from the research study team</a:t>
                      </a:r>
                    </a:p>
                  </a:txBody>
                  <a:tcPr marL="91450" marR="91450" marT="45725" marB="45725"/>
                </a:tc>
                <a:tc>
                  <a:txBody>
                    <a:bodyPr/>
                    <a:lstStyle/>
                    <a:p>
                      <a:pPr marL="0" marR="0" lvl="0" indent="0" algn="ctr" rtl="0">
                        <a:spcBef>
                          <a:spcPts val="0"/>
                        </a:spcBef>
                        <a:buSzPct val="25000"/>
                        <a:buNone/>
                      </a:pPr>
                      <a:r>
                        <a:rPr lang="en-US" sz="1200"/>
                        <a:t>15.61%</a:t>
                      </a:r>
                    </a:p>
                  </a:txBody>
                  <a:tcPr marL="91450" marR="91450" marT="45725" marB="45725"/>
                </a:tc>
                <a:tc>
                  <a:txBody>
                    <a:bodyPr/>
                    <a:lstStyle/>
                    <a:p>
                      <a:pPr marL="0" marR="0" lvl="0" indent="0" algn="ctr" rtl="0">
                        <a:spcBef>
                          <a:spcPts val="0"/>
                        </a:spcBef>
                        <a:buSzPct val="25000"/>
                        <a:buNone/>
                      </a:pPr>
                      <a:r>
                        <a:rPr lang="en-US" sz="1200"/>
                        <a:t>140</a:t>
                      </a:r>
                    </a:p>
                  </a:txBody>
                  <a:tcPr marL="91450" marR="91450" marT="45725" marB="45725"/>
                </a:tc>
                <a:extLst>
                  <a:ext uri="{0D108BD9-81ED-4DB2-BD59-A6C34878D82A}">
                    <a16:rowId xmlns:a16="http://schemas.microsoft.com/office/drawing/2014/main" val="10005"/>
                  </a:ext>
                </a:extLst>
              </a:tr>
              <a:tr h="561100">
                <a:tc>
                  <a:txBody>
                    <a:bodyPr/>
                    <a:lstStyle/>
                    <a:p>
                      <a:pPr marL="0" marR="0" lvl="0" indent="0" algn="l" rtl="0">
                        <a:spcBef>
                          <a:spcPts val="0"/>
                        </a:spcBef>
                        <a:buSzPct val="25000"/>
                        <a:buNone/>
                      </a:pPr>
                      <a:r>
                        <a:rPr lang="en-US" sz="1200"/>
                        <a:t>6</a:t>
                      </a:r>
                    </a:p>
                  </a:txBody>
                  <a:tcPr marL="91450" marR="91450" marT="45725" marB="45725"/>
                </a:tc>
                <a:tc>
                  <a:txBody>
                    <a:bodyPr/>
                    <a:lstStyle/>
                    <a:p>
                      <a:pPr marL="0" marR="0" lvl="0" indent="0" algn="l" rtl="0">
                        <a:spcBef>
                          <a:spcPts val="0"/>
                        </a:spcBef>
                        <a:buSzPct val="25000"/>
                        <a:buNone/>
                      </a:pPr>
                      <a:r>
                        <a:rPr lang="en-US" sz="1200"/>
                        <a:t>Through an organization where you are affiliated (please specify)</a:t>
                      </a:r>
                    </a:p>
                  </a:txBody>
                  <a:tcPr marL="91450" marR="91450" marT="45725" marB="45725"/>
                </a:tc>
                <a:tc>
                  <a:txBody>
                    <a:bodyPr/>
                    <a:lstStyle/>
                    <a:p>
                      <a:pPr marL="0" marR="0" lvl="0" indent="0" algn="ctr" rtl="0">
                        <a:spcBef>
                          <a:spcPts val="0"/>
                        </a:spcBef>
                        <a:buSzPct val="25000"/>
                        <a:buNone/>
                      </a:pPr>
                      <a:r>
                        <a:rPr lang="en-US" sz="1200"/>
                        <a:t>34.11%</a:t>
                      </a:r>
                    </a:p>
                  </a:txBody>
                  <a:tcPr marL="91450" marR="91450" marT="45725" marB="45725"/>
                </a:tc>
                <a:tc>
                  <a:txBody>
                    <a:bodyPr/>
                    <a:lstStyle/>
                    <a:p>
                      <a:pPr marL="0" marR="0" lvl="0" indent="0" algn="ctr" rtl="0">
                        <a:spcBef>
                          <a:spcPts val="0"/>
                        </a:spcBef>
                        <a:buSzPct val="25000"/>
                        <a:buNone/>
                      </a:pPr>
                      <a:r>
                        <a:rPr lang="en-US" sz="1200"/>
                        <a:t>306</a:t>
                      </a:r>
                    </a:p>
                  </a:txBody>
                  <a:tcPr marL="91450" marR="91450" marT="45725" marB="45725"/>
                </a:tc>
                <a:extLst>
                  <a:ext uri="{0D108BD9-81ED-4DB2-BD59-A6C34878D82A}">
                    <a16:rowId xmlns:a16="http://schemas.microsoft.com/office/drawing/2014/main" val="10006"/>
                  </a:ext>
                </a:extLst>
              </a:tr>
              <a:tr h="374075">
                <a:tc>
                  <a:txBody>
                    <a:bodyPr/>
                    <a:lstStyle/>
                    <a:p>
                      <a:pPr marL="0" marR="0" lvl="0" indent="0" algn="l" rtl="0">
                        <a:spcBef>
                          <a:spcPts val="0"/>
                        </a:spcBef>
                        <a:buSzPct val="25000"/>
                        <a:buNone/>
                      </a:pPr>
                      <a:r>
                        <a:rPr lang="en-US" sz="1200"/>
                        <a:t>7</a:t>
                      </a:r>
                    </a:p>
                  </a:txBody>
                  <a:tcPr marL="91450" marR="91450" marT="45725" marB="45725"/>
                </a:tc>
                <a:tc>
                  <a:txBody>
                    <a:bodyPr/>
                    <a:lstStyle/>
                    <a:p>
                      <a:pPr marL="0" marR="0" lvl="0" indent="0" algn="l" rtl="0">
                        <a:spcBef>
                          <a:spcPts val="0"/>
                        </a:spcBef>
                        <a:buSzPct val="25000"/>
                        <a:buNone/>
                      </a:pPr>
                      <a:r>
                        <a:rPr lang="en-US" sz="1200"/>
                        <a:t>Other (please specify)</a:t>
                      </a:r>
                    </a:p>
                  </a:txBody>
                  <a:tcPr marL="91450" marR="91450" marT="45725" marB="45725"/>
                </a:tc>
                <a:tc>
                  <a:txBody>
                    <a:bodyPr/>
                    <a:lstStyle/>
                    <a:p>
                      <a:pPr marL="0" marR="0" lvl="0" indent="0" algn="ctr" rtl="0">
                        <a:spcBef>
                          <a:spcPts val="0"/>
                        </a:spcBef>
                        <a:buSzPct val="25000"/>
                        <a:buNone/>
                      </a:pPr>
                      <a:r>
                        <a:rPr lang="en-US" sz="1200"/>
                        <a:t>16.95%</a:t>
                      </a:r>
                    </a:p>
                  </a:txBody>
                  <a:tcPr marL="91450" marR="91450" marT="45725" marB="45725"/>
                </a:tc>
                <a:tc>
                  <a:txBody>
                    <a:bodyPr/>
                    <a:lstStyle/>
                    <a:p>
                      <a:pPr marL="0" marR="0" lvl="0" indent="0" algn="ctr" rtl="0">
                        <a:spcBef>
                          <a:spcPts val="0"/>
                        </a:spcBef>
                        <a:buSzPct val="25000"/>
                        <a:buNone/>
                      </a:pPr>
                      <a:r>
                        <a:rPr lang="en-US" sz="1200"/>
                        <a:t>152</a:t>
                      </a:r>
                    </a:p>
                  </a:txBody>
                  <a:tcPr marL="91450" marR="91450" marT="45725" marB="45725"/>
                </a:tc>
                <a:extLst>
                  <a:ext uri="{0D108BD9-81ED-4DB2-BD59-A6C34878D82A}">
                    <a16:rowId xmlns:a16="http://schemas.microsoft.com/office/drawing/2014/main" val="10007"/>
                  </a:ext>
                </a:extLst>
              </a:tr>
              <a:tr h="303225">
                <a:tc>
                  <a:txBody>
                    <a:bodyPr/>
                    <a:lstStyle/>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r>
                        <a:rPr lang="en-US" sz="1200"/>
                        <a:t>Total</a:t>
                      </a:r>
                    </a:p>
                  </a:txBody>
                  <a:tcPr marL="91450" marR="91450" marT="45725" marB="45725"/>
                </a:tc>
                <a:tc>
                  <a:txBody>
                    <a:bodyPr/>
                    <a:lstStyle/>
                    <a:p>
                      <a:pPr marL="0" marR="0" lvl="0" indent="0" algn="ctr" rtl="0">
                        <a:spcBef>
                          <a:spcPts val="0"/>
                        </a:spcBef>
                        <a:buSzPct val="25000"/>
                        <a:buNone/>
                      </a:pPr>
                      <a:r>
                        <a:rPr lang="en-US" sz="1200"/>
                        <a:t>100%</a:t>
                      </a:r>
                    </a:p>
                  </a:txBody>
                  <a:tcPr marL="91450" marR="91450" marT="45725" marB="45725"/>
                </a:tc>
                <a:tc>
                  <a:txBody>
                    <a:bodyPr/>
                    <a:lstStyle/>
                    <a:p>
                      <a:pPr marL="0" marR="0" lvl="0" indent="0" algn="ctr" rtl="0">
                        <a:spcBef>
                          <a:spcPts val="0"/>
                        </a:spcBef>
                        <a:buSzPct val="25000"/>
                        <a:buNone/>
                      </a:pPr>
                      <a:r>
                        <a:rPr lang="en-US" sz="1200"/>
                        <a:t>897</a:t>
                      </a:r>
                    </a:p>
                  </a:txBody>
                  <a:tcPr marL="91450" marR="91450" marT="45725" marB="45725"/>
                </a:tc>
                <a:extLst>
                  <a:ext uri="{0D108BD9-81ED-4DB2-BD59-A6C34878D82A}">
                    <a16:rowId xmlns:a16="http://schemas.microsoft.com/office/drawing/2014/main" val="10008"/>
                  </a:ext>
                </a:extLst>
              </a:tr>
            </a:tbl>
          </a:graphicData>
        </a:graphic>
      </p:graphicFrame>
      <p:sp>
        <p:nvSpPr>
          <p:cNvPr id="202" name="Shape 202"/>
          <p:cNvSpPr txBox="1"/>
          <p:nvPr/>
        </p:nvSpPr>
        <p:spPr>
          <a:xfrm>
            <a:off x="4666977" y="5562600"/>
            <a:ext cx="4418197" cy="11079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600" i="1">
                <a:solidFill>
                  <a:srgbClr val="000000"/>
                </a:solidFill>
                <a:latin typeface="Avenir"/>
                <a:ea typeface="Avenir"/>
                <a:cs typeface="Avenir"/>
                <a:sym typeface="Avenir"/>
              </a:rPr>
              <a:t>Surfrider was the number one organization for </a:t>
            </a:r>
          </a:p>
          <a:p>
            <a:pPr marL="0" marR="0" lvl="0" indent="0" algn="ctr" rtl="0">
              <a:spcBef>
                <a:spcPts val="0"/>
              </a:spcBef>
              <a:buSzPct val="25000"/>
              <a:buNone/>
            </a:pPr>
            <a:r>
              <a:rPr lang="en-US" sz="1600" i="1">
                <a:solidFill>
                  <a:srgbClr val="000000"/>
                </a:solidFill>
                <a:latin typeface="Avenir"/>
                <a:ea typeface="Avenir"/>
                <a:cs typeface="Avenir"/>
                <a:sym typeface="Avenir"/>
              </a:rPr>
              <a:t>respondents who selected “Through an </a:t>
            </a:r>
          </a:p>
          <a:p>
            <a:pPr marL="0" marR="0" lvl="0" indent="0" algn="ctr" rtl="0">
              <a:spcBef>
                <a:spcPts val="0"/>
              </a:spcBef>
              <a:buSzPct val="25000"/>
              <a:buNone/>
            </a:pPr>
            <a:r>
              <a:rPr lang="en-US" sz="1600" i="1">
                <a:solidFill>
                  <a:srgbClr val="000000"/>
                </a:solidFill>
                <a:latin typeface="Avenir"/>
                <a:ea typeface="Avenir"/>
                <a:cs typeface="Avenir"/>
                <a:sym typeface="Avenir"/>
              </a:rPr>
              <a:t>Organization” or “Other” (149 respondents)</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spcAft>
                <a:spcPts val="0"/>
              </a:spcAft>
              <a:buSzPct val="25000"/>
              <a:buNone/>
            </a:pPr>
            <a:r>
              <a:rPr lang="en-US" sz="3000" b="0" i="0" u="none" strike="noStrike" cap="none">
                <a:solidFill>
                  <a:schemeClr val="lt1"/>
                </a:solidFill>
                <a:latin typeface="Avenir"/>
                <a:ea typeface="Avenir"/>
                <a:cs typeface="Avenir"/>
                <a:sym typeface="Avenir"/>
              </a:rPr>
              <a:t>Mid-Atlantic Non-consumptive</a:t>
            </a:r>
          </a:p>
          <a:p>
            <a:pPr marL="0" marR="0" lvl="0" indent="0" algn="l" rtl="0">
              <a:lnSpc>
                <a:spcPct val="120000"/>
              </a:lnSpc>
              <a:spcBef>
                <a:spcPts val="0"/>
              </a:spcBef>
              <a:buSzPct val="25000"/>
              <a:buNone/>
            </a:pPr>
            <a:r>
              <a:rPr lang="en-US" sz="3000" b="0" i="0" u="none" strike="noStrike" cap="none">
                <a:solidFill>
                  <a:schemeClr val="lt1"/>
                </a:solidFill>
                <a:latin typeface="Avenir"/>
                <a:ea typeface="Avenir"/>
                <a:cs typeface="Avenir"/>
                <a:sym typeface="Avenir"/>
              </a:rPr>
              <a:t>Recreational Use Survey</a:t>
            </a:r>
          </a:p>
        </p:txBody>
      </p:sp>
      <p:graphicFrame>
        <p:nvGraphicFramePr>
          <p:cNvPr id="209" name="Shape 209"/>
          <p:cNvGraphicFramePr/>
          <p:nvPr/>
        </p:nvGraphicFramePr>
        <p:xfrm>
          <a:off x="0" y="1752600"/>
          <a:ext cx="9144000" cy="5015490"/>
        </p:xfrm>
        <a:graphic>
          <a:graphicData uri="http://schemas.openxmlformats.org/drawingml/2006/table">
            <a:tbl>
              <a:tblPr firstRow="1" bandRow="1">
                <a:noFill/>
                <a:tableStyleId>{27463488-DF78-4143-8F9A-FDDCF341D28E}</a:tableStyleId>
              </a:tblPr>
              <a:tblGrid>
                <a:gridCol w="929425">
                  <a:extLst>
                    <a:ext uri="{9D8B030D-6E8A-4147-A177-3AD203B41FA5}">
                      <a16:colId xmlns:a16="http://schemas.microsoft.com/office/drawing/2014/main" val="20000"/>
                    </a:ext>
                  </a:extLst>
                </a:gridCol>
                <a:gridCol w="3033075">
                  <a:extLst>
                    <a:ext uri="{9D8B030D-6E8A-4147-A177-3AD203B41FA5}">
                      <a16:colId xmlns:a16="http://schemas.microsoft.com/office/drawing/2014/main" val="20001"/>
                    </a:ext>
                  </a:extLst>
                </a:gridCol>
                <a:gridCol w="2401175">
                  <a:extLst>
                    <a:ext uri="{9D8B030D-6E8A-4147-A177-3AD203B41FA5}">
                      <a16:colId xmlns:a16="http://schemas.microsoft.com/office/drawing/2014/main" val="20002"/>
                    </a:ext>
                  </a:extLst>
                </a:gridCol>
                <a:gridCol w="2780325">
                  <a:extLst>
                    <a:ext uri="{9D8B030D-6E8A-4147-A177-3AD203B41FA5}">
                      <a16:colId xmlns:a16="http://schemas.microsoft.com/office/drawing/2014/main" val="20003"/>
                    </a:ext>
                  </a:extLst>
                </a:gridCol>
              </a:tblGrid>
              <a:tr h="320625">
                <a:tc>
                  <a:txBody>
                    <a:bodyPr/>
                    <a:lstStyle/>
                    <a:p>
                      <a:pPr marL="0" marR="0" lvl="0" indent="0" algn="l" rtl="0">
                        <a:spcBef>
                          <a:spcPts val="0"/>
                        </a:spcBef>
                        <a:buSzPct val="25000"/>
                        <a:buNone/>
                      </a:pPr>
                      <a:r>
                        <a:rPr lang="en-US" sz="1400"/>
                        <a:t>#</a:t>
                      </a:r>
                    </a:p>
                  </a:txBody>
                  <a:tcPr marL="91450" marR="91450" marT="45725" marB="45725"/>
                </a:tc>
                <a:tc>
                  <a:txBody>
                    <a:bodyPr/>
                    <a:lstStyle/>
                    <a:p>
                      <a:pPr marL="0" marR="0" lvl="0" indent="0" algn="l" rtl="0">
                        <a:spcBef>
                          <a:spcPts val="0"/>
                        </a:spcBef>
                        <a:buSzPct val="25000"/>
                        <a:buNone/>
                      </a:pPr>
                      <a:r>
                        <a:rPr lang="en-US" sz="1400"/>
                        <a:t>Answer</a:t>
                      </a:r>
                    </a:p>
                  </a:txBody>
                  <a:tcPr marL="91450" marR="91450" marT="45725" marB="45725"/>
                </a:tc>
                <a:tc>
                  <a:txBody>
                    <a:bodyPr/>
                    <a:lstStyle/>
                    <a:p>
                      <a:pPr marL="0" marR="0" lvl="0" indent="0" algn="ctr" rtl="0">
                        <a:spcBef>
                          <a:spcPts val="0"/>
                        </a:spcBef>
                        <a:buSzPct val="25000"/>
                        <a:buNone/>
                      </a:pPr>
                      <a:r>
                        <a:rPr lang="en-US" sz="1400"/>
                        <a:t>%</a:t>
                      </a:r>
                    </a:p>
                  </a:txBody>
                  <a:tcPr marL="91450" marR="91450" marT="45725" marB="45725"/>
                </a:tc>
                <a:tc>
                  <a:txBody>
                    <a:bodyPr/>
                    <a:lstStyle/>
                    <a:p>
                      <a:pPr marL="0" marR="0" lvl="0" indent="0" algn="ctr" rtl="0">
                        <a:spcBef>
                          <a:spcPts val="0"/>
                        </a:spcBef>
                        <a:buSzPct val="25000"/>
                        <a:buNone/>
                      </a:pPr>
                      <a:r>
                        <a:rPr lang="en-US" sz="1400"/>
                        <a:t>Count</a:t>
                      </a:r>
                    </a:p>
                  </a:txBody>
                  <a:tcPr marL="91450" marR="91450" marT="45725" marB="45725"/>
                </a:tc>
                <a:extLst>
                  <a:ext uri="{0D108BD9-81ED-4DB2-BD59-A6C34878D82A}">
                    <a16:rowId xmlns:a16="http://schemas.microsoft.com/office/drawing/2014/main" val="10000"/>
                  </a:ext>
                </a:extLst>
              </a:tr>
              <a:tr h="288975">
                <a:tc>
                  <a:txBody>
                    <a:bodyPr/>
                    <a:lstStyle/>
                    <a:p>
                      <a:pPr marL="0" marR="0" lvl="0" indent="0" algn="l" rtl="0">
                        <a:spcBef>
                          <a:spcPts val="0"/>
                        </a:spcBef>
                        <a:buSzPct val="25000"/>
                        <a:buNone/>
                      </a:pPr>
                      <a:r>
                        <a:rPr lang="en-US" sz="1400">
                          <a:solidFill>
                            <a:srgbClr val="C00000"/>
                          </a:solidFill>
                        </a:rPr>
                        <a:t>1</a:t>
                      </a:r>
                    </a:p>
                  </a:txBody>
                  <a:tcPr marL="91450" marR="91450" marT="45725" marB="45725"/>
                </a:tc>
                <a:tc>
                  <a:txBody>
                    <a:bodyPr/>
                    <a:lstStyle/>
                    <a:p>
                      <a:pPr marL="0" marR="0" lvl="0" indent="0" algn="l" rtl="0">
                        <a:spcBef>
                          <a:spcPts val="0"/>
                        </a:spcBef>
                        <a:buSzPct val="25000"/>
                        <a:buNone/>
                      </a:pPr>
                      <a:r>
                        <a:rPr lang="en-US" sz="1400">
                          <a:solidFill>
                            <a:srgbClr val="C00000"/>
                          </a:solidFill>
                        </a:rPr>
                        <a:t>Shore use </a:t>
                      </a:r>
                    </a:p>
                  </a:txBody>
                  <a:tcPr marL="91450" marR="91450" marT="45725" marB="45725"/>
                </a:tc>
                <a:tc>
                  <a:txBody>
                    <a:bodyPr/>
                    <a:lstStyle/>
                    <a:p>
                      <a:pPr marL="0" marR="0" lvl="0" indent="0" algn="ctr" rtl="0">
                        <a:spcBef>
                          <a:spcPts val="0"/>
                        </a:spcBef>
                        <a:buSzPct val="25000"/>
                        <a:buNone/>
                      </a:pPr>
                      <a:r>
                        <a:rPr lang="en-US" sz="1400">
                          <a:solidFill>
                            <a:srgbClr val="C00000"/>
                          </a:solidFill>
                        </a:rPr>
                        <a:t>21.88%</a:t>
                      </a:r>
                    </a:p>
                  </a:txBody>
                  <a:tcPr marL="91450" marR="91450" marT="45725" marB="45725"/>
                </a:tc>
                <a:tc>
                  <a:txBody>
                    <a:bodyPr/>
                    <a:lstStyle/>
                    <a:p>
                      <a:pPr marL="0" marR="0" lvl="0" indent="0" algn="ctr" rtl="0">
                        <a:spcBef>
                          <a:spcPts val="0"/>
                        </a:spcBef>
                        <a:buSzPct val="25000"/>
                        <a:buNone/>
                      </a:pPr>
                      <a:r>
                        <a:rPr lang="en-US" sz="1400">
                          <a:solidFill>
                            <a:srgbClr val="C00000"/>
                          </a:solidFill>
                        </a:rPr>
                        <a:t>530</a:t>
                      </a:r>
                    </a:p>
                  </a:txBody>
                  <a:tcPr marL="91450" marR="91450" marT="45725" marB="45725"/>
                </a:tc>
                <a:extLst>
                  <a:ext uri="{0D108BD9-81ED-4DB2-BD59-A6C34878D82A}">
                    <a16:rowId xmlns:a16="http://schemas.microsoft.com/office/drawing/2014/main" val="10001"/>
                  </a:ext>
                </a:extLst>
              </a:tr>
              <a:tr h="228600">
                <a:tc>
                  <a:txBody>
                    <a:bodyPr/>
                    <a:lstStyle/>
                    <a:p>
                      <a:pPr marL="0" marR="0" lvl="0" indent="0" algn="l" rtl="0">
                        <a:spcBef>
                          <a:spcPts val="0"/>
                        </a:spcBef>
                        <a:buSzPct val="25000"/>
                        <a:buNone/>
                      </a:pPr>
                      <a:r>
                        <a:rPr lang="en-US" sz="1400"/>
                        <a:t>2</a:t>
                      </a:r>
                    </a:p>
                  </a:txBody>
                  <a:tcPr marL="91450" marR="91450" marT="45725" marB="45725"/>
                </a:tc>
                <a:tc>
                  <a:txBody>
                    <a:bodyPr/>
                    <a:lstStyle/>
                    <a:p>
                      <a:pPr marL="0" marR="0" lvl="0" indent="0" algn="l" rtl="0">
                        <a:spcBef>
                          <a:spcPts val="0"/>
                        </a:spcBef>
                        <a:buSzPct val="25000"/>
                        <a:buNone/>
                      </a:pPr>
                      <a:r>
                        <a:rPr lang="en-US" sz="1400"/>
                        <a:t>Scenic/natural views</a:t>
                      </a:r>
                    </a:p>
                  </a:txBody>
                  <a:tcPr marL="91450" marR="91450" marT="45725" marB="45725"/>
                </a:tc>
                <a:tc>
                  <a:txBody>
                    <a:bodyPr/>
                    <a:lstStyle/>
                    <a:p>
                      <a:pPr marL="0" marR="0" lvl="0" indent="0" algn="ctr" rtl="0">
                        <a:spcBef>
                          <a:spcPts val="0"/>
                        </a:spcBef>
                        <a:buSzPct val="25000"/>
                        <a:buNone/>
                      </a:pPr>
                      <a:r>
                        <a:rPr lang="en-US" sz="1400"/>
                        <a:t>16.76%</a:t>
                      </a:r>
                    </a:p>
                  </a:txBody>
                  <a:tcPr marL="91450" marR="91450" marT="45725" marB="45725"/>
                </a:tc>
                <a:tc>
                  <a:txBody>
                    <a:bodyPr/>
                    <a:lstStyle/>
                    <a:p>
                      <a:pPr marL="0" marR="0" lvl="0" indent="0" algn="ctr" rtl="0">
                        <a:spcBef>
                          <a:spcPts val="0"/>
                        </a:spcBef>
                        <a:buSzPct val="25000"/>
                        <a:buNone/>
                      </a:pPr>
                      <a:r>
                        <a:rPr lang="en-US" sz="1400"/>
                        <a:t>406</a:t>
                      </a:r>
                    </a:p>
                  </a:txBody>
                  <a:tcPr marL="91450" marR="91450" marT="45725" marB="45725"/>
                </a:tc>
                <a:extLst>
                  <a:ext uri="{0D108BD9-81ED-4DB2-BD59-A6C34878D82A}">
                    <a16:rowId xmlns:a16="http://schemas.microsoft.com/office/drawing/2014/main" val="10002"/>
                  </a:ext>
                </a:extLst>
              </a:tr>
              <a:tr h="259075">
                <a:tc>
                  <a:txBody>
                    <a:bodyPr/>
                    <a:lstStyle/>
                    <a:p>
                      <a:pPr marL="0" marR="0" lvl="0" indent="0" algn="l" rtl="0">
                        <a:spcBef>
                          <a:spcPts val="0"/>
                        </a:spcBef>
                        <a:buSzPct val="25000"/>
                        <a:buNone/>
                      </a:pPr>
                      <a:r>
                        <a:rPr lang="en-US" sz="1400"/>
                        <a:t>3</a:t>
                      </a:r>
                    </a:p>
                  </a:txBody>
                  <a:tcPr marL="91450" marR="91450" marT="45725" marB="45725"/>
                </a:tc>
                <a:tc>
                  <a:txBody>
                    <a:bodyPr/>
                    <a:lstStyle/>
                    <a:p>
                      <a:pPr marL="0" marR="0" lvl="0" indent="0" algn="l" rtl="0">
                        <a:spcBef>
                          <a:spcPts val="0"/>
                        </a:spcBef>
                        <a:buSzPct val="25000"/>
                        <a:buNone/>
                      </a:pPr>
                      <a:r>
                        <a:rPr lang="en-US" sz="1400"/>
                        <a:t>Paddling</a:t>
                      </a:r>
                    </a:p>
                  </a:txBody>
                  <a:tcPr marL="91450" marR="91450" marT="45725" marB="45725"/>
                </a:tc>
                <a:tc>
                  <a:txBody>
                    <a:bodyPr/>
                    <a:lstStyle/>
                    <a:p>
                      <a:pPr marL="0" marR="0" lvl="0" indent="0" algn="ctr" rtl="0">
                        <a:spcBef>
                          <a:spcPts val="0"/>
                        </a:spcBef>
                        <a:buSzPct val="25000"/>
                        <a:buNone/>
                      </a:pPr>
                      <a:r>
                        <a:rPr lang="en-US" sz="1400"/>
                        <a:t>16.06%</a:t>
                      </a:r>
                    </a:p>
                  </a:txBody>
                  <a:tcPr marL="91450" marR="91450" marT="45725" marB="45725"/>
                </a:tc>
                <a:tc>
                  <a:txBody>
                    <a:bodyPr/>
                    <a:lstStyle/>
                    <a:p>
                      <a:pPr marL="0" marR="0" lvl="0" indent="0" algn="ctr" rtl="0">
                        <a:spcBef>
                          <a:spcPts val="0"/>
                        </a:spcBef>
                        <a:buSzPct val="25000"/>
                        <a:buNone/>
                      </a:pPr>
                      <a:r>
                        <a:rPr lang="en-US" sz="1400"/>
                        <a:t>389</a:t>
                      </a:r>
                    </a:p>
                  </a:txBody>
                  <a:tcPr marL="91450" marR="91450" marT="45725" marB="45725"/>
                </a:tc>
                <a:extLst>
                  <a:ext uri="{0D108BD9-81ED-4DB2-BD59-A6C34878D82A}">
                    <a16:rowId xmlns:a16="http://schemas.microsoft.com/office/drawing/2014/main" val="10003"/>
                  </a:ext>
                </a:extLst>
              </a:tr>
              <a:tr h="289550">
                <a:tc>
                  <a:txBody>
                    <a:bodyPr/>
                    <a:lstStyle/>
                    <a:p>
                      <a:pPr marL="0" marR="0" lvl="0" indent="0" algn="l" rtl="0">
                        <a:spcBef>
                          <a:spcPts val="0"/>
                        </a:spcBef>
                        <a:buSzPct val="25000"/>
                        <a:buNone/>
                      </a:pPr>
                      <a:r>
                        <a:rPr lang="en-US" sz="1400"/>
                        <a:t>4</a:t>
                      </a:r>
                    </a:p>
                  </a:txBody>
                  <a:tcPr marL="91450" marR="91450" marT="45725" marB="45725"/>
                </a:tc>
                <a:tc>
                  <a:txBody>
                    <a:bodyPr/>
                    <a:lstStyle/>
                    <a:p>
                      <a:pPr marL="0" marR="0" lvl="0" indent="0" algn="l" rtl="0">
                        <a:spcBef>
                          <a:spcPts val="0"/>
                        </a:spcBef>
                        <a:buSzPct val="25000"/>
                        <a:buNone/>
                      </a:pPr>
                      <a:r>
                        <a:rPr lang="en-US" sz="1400"/>
                        <a:t>Swimming</a:t>
                      </a:r>
                    </a:p>
                  </a:txBody>
                  <a:tcPr marL="91450" marR="91450" marT="45725" marB="45725"/>
                </a:tc>
                <a:tc>
                  <a:txBody>
                    <a:bodyPr/>
                    <a:lstStyle/>
                    <a:p>
                      <a:pPr marL="0" marR="0" lvl="0" indent="0" algn="ctr" rtl="0">
                        <a:spcBef>
                          <a:spcPts val="0"/>
                        </a:spcBef>
                        <a:buSzPct val="25000"/>
                        <a:buNone/>
                      </a:pPr>
                      <a:r>
                        <a:rPr lang="en-US" sz="1400"/>
                        <a:t>16.06%</a:t>
                      </a:r>
                    </a:p>
                  </a:txBody>
                  <a:tcPr marL="91450" marR="91450" marT="45725" marB="45725"/>
                </a:tc>
                <a:tc>
                  <a:txBody>
                    <a:bodyPr/>
                    <a:lstStyle/>
                    <a:p>
                      <a:pPr marL="0" marR="0" lvl="0" indent="0" algn="ctr" rtl="0">
                        <a:spcBef>
                          <a:spcPts val="0"/>
                        </a:spcBef>
                        <a:buSzPct val="25000"/>
                        <a:buNone/>
                      </a:pPr>
                      <a:r>
                        <a:rPr lang="en-US" sz="1400"/>
                        <a:t>389</a:t>
                      </a:r>
                    </a:p>
                  </a:txBody>
                  <a:tcPr marL="91450" marR="91450" marT="45725" marB="45725"/>
                </a:tc>
                <a:extLst>
                  <a:ext uri="{0D108BD9-81ED-4DB2-BD59-A6C34878D82A}">
                    <a16:rowId xmlns:a16="http://schemas.microsoft.com/office/drawing/2014/main" val="10004"/>
                  </a:ext>
                </a:extLst>
              </a:tr>
              <a:tr h="289550">
                <a:tc>
                  <a:txBody>
                    <a:bodyPr/>
                    <a:lstStyle/>
                    <a:p>
                      <a:pPr marL="0" marR="0" lvl="0" indent="0" algn="l" rtl="0">
                        <a:spcBef>
                          <a:spcPts val="0"/>
                        </a:spcBef>
                        <a:buSzPct val="25000"/>
                        <a:buNone/>
                      </a:pPr>
                      <a:r>
                        <a:rPr lang="en-US" sz="1400"/>
                        <a:t>5</a:t>
                      </a:r>
                    </a:p>
                  </a:txBody>
                  <a:tcPr marL="91450" marR="91450" marT="45725" marB="45725"/>
                </a:tc>
                <a:tc>
                  <a:txBody>
                    <a:bodyPr/>
                    <a:lstStyle/>
                    <a:p>
                      <a:pPr marL="0" marR="0" lvl="0" indent="0" algn="l" rtl="0">
                        <a:spcBef>
                          <a:spcPts val="0"/>
                        </a:spcBef>
                        <a:buSzPct val="25000"/>
                        <a:buNone/>
                      </a:pPr>
                      <a:r>
                        <a:rPr lang="en-US" sz="1400"/>
                        <a:t>Surface water sports</a:t>
                      </a:r>
                    </a:p>
                  </a:txBody>
                  <a:tcPr marL="91450" marR="91450" marT="45725" marB="45725"/>
                </a:tc>
                <a:tc>
                  <a:txBody>
                    <a:bodyPr/>
                    <a:lstStyle/>
                    <a:p>
                      <a:pPr marL="0" marR="0" lvl="0" indent="0" algn="ctr" rtl="0">
                        <a:spcBef>
                          <a:spcPts val="0"/>
                        </a:spcBef>
                        <a:buSzPct val="25000"/>
                        <a:buNone/>
                      </a:pPr>
                      <a:r>
                        <a:rPr lang="en-US" sz="1400"/>
                        <a:t>8.05%</a:t>
                      </a:r>
                    </a:p>
                  </a:txBody>
                  <a:tcPr marL="91450" marR="91450" marT="45725" marB="45725"/>
                </a:tc>
                <a:tc>
                  <a:txBody>
                    <a:bodyPr/>
                    <a:lstStyle/>
                    <a:p>
                      <a:pPr marL="0" marR="0" lvl="0" indent="0" algn="ctr" rtl="0">
                        <a:spcBef>
                          <a:spcPts val="0"/>
                        </a:spcBef>
                        <a:buSzPct val="25000"/>
                        <a:buNone/>
                      </a:pPr>
                      <a:r>
                        <a:rPr lang="en-US" sz="1400"/>
                        <a:t>195</a:t>
                      </a:r>
                    </a:p>
                  </a:txBody>
                  <a:tcPr marL="91450" marR="91450" marT="45725" marB="45725"/>
                </a:tc>
                <a:extLst>
                  <a:ext uri="{0D108BD9-81ED-4DB2-BD59-A6C34878D82A}">
                    <a16:rowId xmlns:a16="http://schemas.microsoft.com/office/drawing/2014/main" val="10005"/>
                  </a:ext>
                </a:extLst>
              </a:tr>
              <a:tr h="304800">
                <a:tc>
                  <a:txBody>
                    <a:bodyPr/>
                    <a:lstStyle/>
                    <a:p>
                      <a:pPr marL="0" marR="0" lvl="0" indent="0" algn="l" rtl="0">
                        <a:spcBef>
                          <a:spcPts val="0"/>
                        </a:spcBef>
                        <a:buSzPct val="25000"/>
                        <a:buNone/>
                      </a:pPr>
                      <a:r>
                        <a:rPr lang="en-US" sz="1400"/>
                        <a:t>6</a:t>
                      </a:r>
                    </a:p>
                  </a:txBody>
                  <a:tcPr marL="91450" marR="91450" marT="45725" marB="45725"/>
                </a:tc>
                <a:tc>
                  <a:txBody>
                    <a:bodyPr/>
                    <a:lstStyle/>
                    <a:p>
                      <a:pPr marL="0" marR="0" lvl="0" indent="0" algn="l" rtl="0">
                        <a:spcBef>
                          <a:spcPts val="0"/>
                        </a:spcBef>
                        <a:buSzPct val="25000"/>
                        <a:buNone/>
                      </a:pPr>
                      <a:r>
                        <a:rPr lang="en-US" sz="1400"/>
                        <a:t>Charter wildlife viewing</a:t>
                      </a:r>
                    </a:p>
                  </a:txBody>
                  <a:tcPr marL="91450" marR="91450" marT="45725" marB="45725"/>
                </a:tc>
                <a:tc>
                  <a:txBody>
                    <a:bodyPr/>
                    <a:lstStyle/>
                    <a:p>
                      <a:pPr marL="0" marR="0" lvl="0" indent="0" algn="ctr" rtl="0">
                        <a:spcBef>
                          <a:spcPts val="0"/>
                        </a:spcBef>
                        <a:buSzPct val="25000"/>
                        <a:buNone/>
                      </a:pPr>
                      <a:r>
                        <a:rPr lang="en-US" sz="1400"/>
                        <a:t>5.37%</a:t>
                      </a:r>
                    </a:p>
                  </a:txBody>
                  <a:tcPr marL="91450" marR="91450" marT="45725" marB="45725"/>
                </a:tc>
                <a:tc>
                  <a:txBody>
                    <a:bodyPr/>
                    <a:lstStyle/>
                    <a:p>
                      <a:pPr marL="0" marR="0" lvl="0" indent="0" algn="ctr" rtl="0">
                        <a:spcBef>
                          <a:spcPts val="0"/>
                        </a:spcBef>
                        <a:buSzPct val="25000"/>
                        <a:buNone/>
                      </a:pPr>
                      <a:r>
                        <a:rPr lang="en-US" sz="1400"/>
                        <a:t>130</a:t>
                      </a:r>
                    </a:p>
                  </a:txBody>
                  <a:tcPr marL="91450" marR="91450" marT="45725" marB="45725"/>
                </a:tc>
                <a:extLst>
                  <a:ext uri="{0D108BD9-81ED-4DB2-BD59-A6C34878D82A}">
                    <a16:rowId xmlns:a16="http://schemas.microsoft.com/office/drawing/2014/main" val="10006"/>
                  </a:ext>
                </a:extLst>
              </a:tr>
              <a:tr h="304800">
                <a:tc>
                  <a:txBody>
                    <a:bodyPr/>
                    <a:lstStyle/>
                    <a:p>
                      <a:pPr marL="0" marR="0" lvl="0" indent="0" algn="l" rtl="0">
                        <a:spcBef>
                          <a:spcPts val="0"/>
                        </a:spcBef>
                        <a:buSzPct val="25000"/>
                        <a:buNone/>
                      </a:pPr>
                      <a:r>
                        <a:rPr lang="en-US" sz="1400"/>
                        <a:t>7</a:t>
                      </a:r>
                    </a:p>
                  </a:txBody>
                  <a:tcPr marL="91450" marR="91450" marT="45725" marB="45725"/>
                </a:tc>
                <a:tc>
                  <a:txBody>
                    <a:bodyPr/>
                    <a:lstStyle/>
                    <a:p>
                      <a:pPr marL="0" marR="0" lvl="0" indent="0" algn="l" rtl="0">
                        <a:spcBef>
                          <a:spcPts val="0"/>
                        </a:spcBef>
                        <a:buSzPct val="25000"/>
                        <a:buNone/>
                      </a:pPr>
                      <a:r>
                        <a:rPr lang="en-US" sz="1400"/>
                        <a:t>Motorized boating</a:t>
                      </a:r>
                    </a:p>
                  </a:txBody>
                  <a:tcPr marL="91450" marR="91450" marT="45725" marB="45725"/>
                </a:tc>
                <a:tc>
                  <a:txBody>
                    <a:bodyPr/>
                    <a:lstStyle/>
                    <a:p>
                      <a:pPr marL="0" marR="0" lvl="0" indent="0" algn="ctr" rtl="0">
                        <a:spcBef>
                          <a:spcPts val="0"/>
                        </a:spcBef>
                        <a:buSzPct val="25000"/>
                        <a:buNone/>
                      </a:pPr>
                      <a:r>
                        <a:rPr lang="en-US" sz="1400"/>
                        <a:t>4.25%</a:t>
                      </a:r>
                    </a:p>
                  </a:txBody>
                  <a:tcPr marL="91450" marR="91450" marT="45725" marB="45725"/>
                </a:tc>
                <a:tc>
                  <a:txBody>
                    <a:bodyPr/>
                    <a:lstStyle/>
                    <a:p>
                      <a:pPr marL="0" marR="0" lvl="0" indent="0" algn="ctr" rtl="0">
                        <a:spcBef>
                          <a:spcPts val="0"/>
                        </a:spcBef>
                        <a:buSzPct val="25000"/>
                        <a:buNone/>
                      </a:pPr>
                      <a:r>
                        <a:rPr lang="en-US" sz="1400"/>
                        <a:t>103</a:t>
                      </a:r>
                    </a:p>
                  </a:txBody>
                  <a:tcPr marL="91450" marR="91450" marT="45725" marB="45725"/>
                </a:tc>
                <a:extLst>
                  <a:ext uri="{0D108BD9-81ED-4DB2-BD59-A6C34878D82A}">
                    <a16:rowId xmlns:a16="http://schemas.microsoft.com/office/drawing/2014/main" val="10007"/>
                  </a:ext>
                </a:extLst>
              </a:tr>
              <a:tr h="251150">
                <a:tc>
                  <a:txBody>
                    <a:bodyPr/>
                    <a:lstStyle/>
                    <a:p>
                      <a:pPr marL="0" marR="0" lvl="0" indent="0" algn="l" rtl="0">
                        <a:spcBef>
                          <a:spcPts val="0"/>
                        </a:spcBef>
                        <a:buSzPct val="25000"/>
                        <a:buNone/>
                      </a:pPr>
                      <a:r>
                        <a:rPr lang="en-US" sz="1400"/>
                        <a:t>8</a:t>
                      </a:r>
                    </a:p>
                  </a:txBody>
                  <a:tcPr marL="91450" marR="91450" marT="45725" marB="45725"/>
                </a:tc>
                <a:tc>
                  <a:txBody>
                    <a:bodyPr/>
                    <a:lstStyle/>
                    <a:p>
                      <a:pPr marL="0" marR="0" lvl="0" indent="0" algn="l" rtl="0">
                        <a:spcBef>
                          <a:spcPts val="0"/>
                        </a:spcBef>
                        <a:buSzPct val="25000"/>
                        <a:buNone/>
                      </a:pPr>
                      <a:r>
                        <a:rPr lang="en-US" sz="1400"/>
                        <a:t>Sailing</a:t>
                      </a:r>
                    </a:p>
                  </a:txBody>
                  <a:tcPr marL="91450" marR="91450" marT="45725" marB="45725"/>
                </a:tc>
                <a:tc>
                  <a:txBody>
                    <a:bodyPr/>
                    <a:lstStyle/>
                    <a:p>
                      <a:pPr marL="0" marR="0" lvl="0" indent="0" algn="ctr" rtl="0">
                        <a:spcBef>
                          <a:spcPts val="0"/>
                        </a:spcBef>
                        <a:buSzPct val="25000"/>
                        <a:buNone/>
                      </a:pPr>
                      <a:r>
                        <a:rPr lang="en-US" sz="1400"/>
                        <a:t>3.59%</a:t>
                      </a:r>
                    </a:p>
                  </a:txBody>
                  <a:tcPr marL="91450" marR="91450" marT="45725" marB="45725"/>
                </a:tc>
                <a:tc>
                  <a:txBody>
                    <a:bodyPr/>
                    <a:lstStyle/>
                    <a:p>
                      <a:pPr marL="0" marR="0" lvl="0" indent="0" algn="ctr" rtl="0">
                        <a:spcBef>
                          <a:spcPts val="0"/>
                        </a:spcBef>
                        <a:buSzPct val="25000"/>
                        <a:buNone/>
                      </a:pPr>
                      <a:r>
                        <a:rPr lang="en-US" sz="1400"/>
                        <a:t>87</a:t>
                      </a:r>
                    </a:p>
                  </a:txBody>
                  <a:tcPr marL="91450" marR="91450" marT="45725" marB="45725"/>
                </a:tc>
                <a:extLst>
                  <a:ext uri="{0D108BD9-81ED-4DB2-BD59-A6C34878D82A}">
                    <a16:rowId xmlns:a16="http://schemas.microsoft.com/office/drawing/2014/main" val="10008"/>
                  </a:ext>
                </a:extLst>
              </a:tr>
              <a:tr h="281625">
                <a:tc>
                  <a:txBody>
                    <a:bodyPr/>
                    <a:lstStyle/>
                    <a:p>
                      <a:pPr marL="0" marR="0" lvl="0" indent="0" algn="l" rtl="0">
                        <a:spcBef>
                          <a:spcPts val="0"/>
                        </a:spcBef>
                        <a:buSzPct val="25000"/>
                        <a:buNone/>
                      </a:pPr>
                      <a:r>
                        <a:rPr lang="en-US" sz="1400"/>
                        <a:t>9</a:t>
                      </a:r>
                    </a:p>
                  </a:txBody>
                  <a:tcPr marL="91450" marR="91450" marT="45725" marB="45725"/>
                </a:tc>
                <a:tc>
                  <a:txBody>
                    <a:bodyPr/>
                    <a:lstStyle/>
                    <a:p>
                      <a:pPr marL="0" marR="0" lvl="0" indent="0" algn="l" rtl="0">
                        <a:spcBef>
                          <a:spcPts val="0"/>
                        </a:spcBef>
                        <a:buSzPct val="25000"/>
                        <a:buNone/>
                      </a:pPr>
                      <a:r>
                        <a:rPr lang="en-US" sz="1400"/>
                        <a:t>Historic/cultural</a:t>
                      </a:r>
                    </a:p>
                  </a:txBody>
                  <a:tcPr marL="91450" marR="91450" marT="45725" marB="45725"/>
                </a:tc>
                <a:tc>
                  <a:txBody>
                    <a:bodyPr/>
                    <a:lstStyle/>
                    <a:p>
                      <a:pPr marL="0" marR="0" lvl="0" indent="0" algn="ctr" rtl="0">
                        <a:spcBef>
                          <a:spcPts val="0"/>
                        </a:spcBef>
                        <a:buSzPct val="25000"/>
                        <a:buNone/>
                      </a:pPr>
                      <a:r>
                        <a:rPr lang="en-US" sz="1400"/>
                        <a:t>3.43%</a:t>
                      </a:r>
                    </a:p>
                  </a:txBody>
                  <a:tcPr marL="91450" marR="91450" marT="45725" marB="45725"/>
                </a:tc>
                <a:tc>
                  <a:txBody>
                    <a:bodyPr/>
                    <a:lstStyle/>
                    <a:p>
                      <a:pPr marL="0" marR="0" lvl="0" indent="0" algn="ctr" rtl="0">
                        <a:spcBef>
                          <a:spcPts val="0"/>
                        </a:spcBef>
                        <a:buSzPct val="25000"/>
                        <a:buNone/>
                      </a:pPr>
                      <a:r>
                        <a:rPr lang="en-US" sz="1400"/>
                        <a:t>83</a:t>
                      </a:r>
                    </a:p>
                  </a:txBody>
                  <a:tcPr marL="91450" marR="91450" marT="45725" marB="45725"/>
                </a:tc>
                <a:extLst>
                  <a:ext uri="{0D108BD9-81ED-4DB2-BD59-A6C34878D82A}">
                    <a16:rowId xmlns:a16="http://schemas.microsoft.com/office/drawing/2014/main" val="10009"/>
                  </a:ext>
                </a:extLst>
              </a:tr>
              <a:tr h="228600">
                <a:tc>
                  <a:txBody>
                    <a:bodyPr/>
                    <a:lstStyle/>
                    <a:p>
                      <a:pPr marL="0" marR="0" lvl="0" indent="0" algn="l" rtl="0">
                        <a:spcBef>
                          <a:spcPts val="0"/>
                        </a:spcBef>
                        <a:buSzPct val="25000"/>
                        <a:buNone/>
                      </a:pPr>
                      <a:r>
                        <a:rPr lang="en-US" sz="1400"/>
                        <a:t>10</a:t>
                      </a:r>
                    </a:p>
                  </a:txBody>
                  <a:tcPr marL="91450" marR="91450" marT="45725" marB="45725"/>
                </a:tc>
                <a:tc>
                  <a:txBody>
                    <a:bodyPr/>
                    <a:lstStyle/>
                    <a:p>
                      <a:pPr marL="0" marR="0" lvl="0" indent="0" algn="l" rtl="0">
                        <a:spcBef>
                          <a:spcPts val="0"/>
                        </a:spcBef>
                        <a:buSzPct val="25000"/>
                        <a:buNone/>
                      </a:pPr>
                      <a:r>
                        <a:rPr lang="en-US" sz="1400"/>
                        <a:t>Scuba</a:t>
                      </a:r>
                    </a:p>
                  </a:txBody>
                  <a:tcPr marL="91450" marR="91450" marT="45725" marB="45725"/>
                </a:tc>
                <a:tc>
                  <a:txBody>
                    <a:bodyPr/>
                    <a:lstStyle/>
                    <a:p>
                      <a:pPr marL="0" marR="0" lvl="0" indent="0" algn="ctr" rtl="0">
                        <a:spcBef>
                          <a:spcPts val="0"/>
                        </a:spcBef>
                        <a:buSzPct val="25000"/>
                        <a:buNone/>
                      </a:pPr>
                      <a:r>
                        <a:rPr lang="en-US" sz="1400"/>
                        <a:t>2.60%</a:t>
                      </a:r>
                    </a:p>
                  </a:txBody>
                  <a:tcPr marL="91450" marR="91450" marT="45725" marB="45725"/>
                </a:tc>
                <a:tc>
                  <a:txBody>
                    <a:bodyPr/>
                    <a:lstStyle/>
                    <a:p>
                      <a:pPr marL="0" marR="0" lvl="0" indent="0" algn="ctr" rtl="0">
                        <a:spcBef>
                          <a:spcPts val="0"/>
                        </a:spcBef>
                        <a:buSzPct val="25000"/>
                        <a:buNone/>
                      </a:pPr>
                      <a:r>
                        <a:rPr lang="en-US" sz="1400"/>
                        <a:t>63</a:t>
                      </a:r>
                    </a:p>
                  </a:txBody>
                  <a:tcPr marL="91450" marR="91450" marT="45725" marB="45725"/>
                </a:tc>
                <a:extLst>
                  <a:ext uri="{0D108BD9-81ED-4DB2-BD59-A6C34878D82A}">
                    <a16:rowId xmlns:a16="http://schemas.microsoft.com/office/drawing/2014/main" val="10010"/>
                  </a:ext>
                </a:extLst>
              </a:tr>
              <a:tr h="259075">
                <a:tc>
                  <a:txBody>
                    <a:bodyPr/>
                    <a:lstStyle/>
                    <a:p>
                      <a:pPr marL="0" marR="0" lvl="0" indent="0" algn="l" rtl="0">
                        <a:spcBef>
                          <a:spcPts val="0"/>
                        </a:spcBef>
                        <a:buSzPct val="25000"/>
                        <a:buNone/>
                      </a:pPr>
                      <a:r>
                        <a:rPr lang="en-US" sz="1400"/>
                        <a:t>11</a:t>
                      </a:r>
                    </a:p>
                  </a:txBody>
                  <a:tcPr marL="91450" marR="91450" marT="45725" marB="45725"/>
                </a:tc>
                <a:tc>
                  <a:txBody>
                    <a:bodyPr/>
                    <a:lstStyle/>
                    <a:p>
                      <a:pPr marL="0" marR="0" lvl="0" indent="0" algn="l" rtl="0">
                        <a:spcBef>
                          <a:spcPts val="0"/>
                        </a:spcBef>
                        <a:buSzPct val="25000"/>
                        <a:buNone/>
                      </a:pPr>
                      <a:r>
                        <a:rPr lang="en-US" sz="1400"/>
                        <a:t>Charter scenic viewing</a:t>
                      </a:r>
                    </a:p>
                  </a:txBody>
                  <a:tcPr marL="91450" marR="91450" marT="45725" marB="45725"/>
                </a:tc>
                <a:tc>
                  <a:txBody>
                    <a:bodyPr/>
                    <a:lstStyle/>
                    <a:p>
                      <a:pPr marL="0" marR="0" lvl="0" indent="0" algn="ctr" rtl="0">
                        <a:spcBef>
                          <a:spcPts val="0"/>
                        </a:spcBef>
                        <a:buSzPct val="25000"/>
                        <a:buNone/>
                      </a:pPr>
                      <a:r>
                        <a:rPr lang="en-US" sz="1400"/>
                        <a:t>0.99%</a:t>
                      </a:r>
                    </a:p>
                  </a:txBody>
                  <a:tcPr marL="91450" marR="91450" marT="45725" marB="45725"/>
                </a:tc>
                <a:tc>
                  <a:txBody>
                    <a:bodyPr/>
                    <a:lstStyle/>
                    <a:p>
                      <a:pPr marL="0" marR="0" lvl="0" indent="0" algn="ctr" rtl="0">
                        <a:spcBef>
                          <a:spcPts val="0"/>
                        </a:spcBef>
                        <a:buSzPct val="25000"/>
                        <a:buNone/>
                      </a:pPr>
                      <a:r>
                        <a:rPr lang="en-US" sz="1400"/>
                        <a:t>24</a:t>
                      </a:r>
                    </a:p>
                  </a:txBody>
                  <a:tcPr marL="91450" marR="91450" marT="45725" marB="45725"/>
                </a:tc>
                <a:extLst>
                  <a:ext uri="{0D108BD9-81ED-4DB2-BD59-A6C34878D82A}">
                    <a16:rowId xmlns:a16="http://schemas.microsoft.com/office/drawing/2014/main" val="10011"/>
                  </a:ext>
                </a:extLst>
              </a:tr>
              <a:tr h="259075">
                <a:tc>
                  <a:txBody>
                    <a:bodyPr/>
                    <a:lstStyle/>
                    <a:p>
                      <a:pPr marL="0" marR="0" lvl="0" indent="0" algn="l" rtl="0">
                        <a:spcBef>
                          <a:spcPts val="0"/>
                        </a:spcBef>
                        <a:buSzPct val="25000"/>
                        <a:buNone/>
                      </a:pPr>
                      <a:r>
                        <a:rPr lang="en-US" sz="1400"/>
                        <a:t>12</a:t>
                      </a:r>
                    </a:p>
                  </a:txBody>
                  <a:tcPr marL="91450" marR="91450" marT="45725" marB="45725"/>
                </a:tc>
                <a:tc>
                  <a:txBody>
                    <a:bodyPr/>
                    <a:lstStyle/>
                    <a:p>
                      <a:pPr marL="0" marR="0" lvl="0" indent="0" algn="l" rtl="0">
                        <a:spcBef>
                          <a:spcPts val="0"/>
                        </a:spcBef>
                        <a:buSzPct val="25000"/>
                        <a:buNone/>
                      </a:pPr>
                      <a:r>
                        <a:rPr lang="en-US" sz="1400"/>
                        <a:t>Charter diving/snorkeling</a:t>
                      </a:r>
                    </a:p>
                  </a:txBody>
                  <a:tcPr marL="91450" marR="91450" marT="45725" marB="45725"/>
                </a:tc>
                <a:tc>
                  <a:txBody>
                    <a:bodyPr/>
                    <a:lstStyle/>
                    <a:p>
                      <a:pPr marL="0" marR="0" lvl="0" indent="0" algn="ctr" rtl="0">
                        <a:spcBef>
                          <a:spcPts val="0"/>
                        </a:spcBef>
                        <a:buSzPct val="25000"/>
                        <a:buNone/>
                      </a:pPr>
                      <a:r>
                        <a:rPr lang="en-US" sz="1400"/>
                        <a:t>0.66%</a:t>
                      </a:r>
                    </a:p>
                  </a:txBody>
                  <a:tcPr marL="91450" marR="91450" marT="45725" marB="45725"/>
                </a:tc>
                <a:tc>
                  <a:txBody>
                    <a:bodyPr/>
                    <a:lstStyle/>
                    <a:p>
                      <a:pPr marL="0" marR="0" lvl="0" indent="0" algn="ctr" rtl="0">
                        <a:spcBef>
                          <a:spcPts val="0"/>
                        </a:spcBef>
                        <a:buSzPct val="25000"/>
                        <a:buNone/>
                      </a:pPr>
                      <a:r>
                        <a:rPr lang="en-US" sz="1400"/>
                        <a:t>16</a:t>
                      </a:r>
                    </a:p>
                  </a:txBody>
                  <a:tcPr marL="91450" marR="91450" marT="45725" marB="45725"/>
                </a:tc>
                <a:extLst>
                  <a:ext uri="{0D108BD9-81ED-4DB2-BD59-A6C34878D82A}">
                    <a16:rowId xmlns:a16="http://schemas.microsoft.com/office/drawing/2014/main" val="10012"/>
                  </a:ext>
                </a:extLst>
              </a:tr>
              <a:tr h="259075">
                <a:tc>
                  <a:txBody>
                    <a:bodyPr/>
                    <a:lstStyle/>
                    <a:p>
                      <a:pPr marL="0" marR="0" lvl="0" indent="0" algn="l" rtl="0">
                        <a:spcBef>
                          <a:spcPts val="0"/>
                        </a:spcBef>
                        <a:buSzPct val="25000"/>
                        <a:buNone/>
                      </a:pPr>
                      <a:r>
                        <a:rPr lang="en-US" sz="1400"/>
                        <a:t>13</a:t>
                      </a:r>
                    </a:p>
                  </a:txBody>
                  <a:tcPr marL="91450" marR="91450" marT="45725" marB="45725"/>
                </a:tc>
                <a:tc>
                  <a:txBody>
                    <a:bodyPr/>
                    <a:lstStyle/>
                    <a:p>
                      <a:pPr marL="0" marR="0" lvl="0" indent="0" algn="l" rtl="0">
                        <a:spcBef>
                          <a:spcPts val="0"/>
                        </a:spcBef>
                        <a:buSzPct val="25000"/>
                        <a:buNone/>
                      </a:pPr>
                      <a:r>
                        <a:rPr lang="en-US" sz="1400"/>
                        <a:t>Charter transport</a:t>
                      </a:r>
                    </a:p>
                  </a:txBody>
                  <a:tcPr marL="91450" marR="91450" marT="45725" marB="45725"/>
                </a:tc>
                <a:tc>
                  <a:txBody>
                    <a:bodyPr/>
                    <a:lstStyle/>
                    <a:p>
                      <a:pPr marL="0" marR="0" lvl="0" indent="0" algn="ctr" rtl="0">
                        <a:spcBef>
                          <a:spcPts val="0"/>
                        </a:spcBef>
                        <a:buSzPct val="25000"/>
                        <a:buNone/>
                      </a:pPr>
                      <a:r>
                        <a:rPr lang="en-US" sz="1400"/>
                        <a:t>0.21%</a:t>
                      </a:r>
                    </a:p>
                  </a:txBody>
                  <a:tcPr marL="91450" marR="91450" marT="45725" marB="45725"/>
                </a:tc>
                <a:tc>
                  <a:txBody>
                    <a:bodyPr/>
                    <a:lstStyle/>
                    <a:p>
                      <a:pPr marL="0" marR="0" lvl="0" indent="0" algn="ctr" rtl="0">
                        <a:spcBef>
                          <a:spcPts val="0"/>
                        </a:spcBef>
                        <a:buSzPct val="25000"/>
                        <a:buNone/>
                      </a:pPr>
                      <a:r>
                        <a:rPr lang="en-US" sz="1400"/>
                        <a:t>5</a:t>
                      </a:r>
                    </a:p>
                  </a:txBody>
                  <a:tcPr marL="91450" marR="91450" marT="45725" marB="45725"/>
                </a:tc>
                <a:extLst>
                  <a:ext uri="{0D108BD9-81ED-4DB2-BD59-A6C34878D82A}">
                    <a16:rowId xmlns:a16="http://schemas.microsoft.com/office/drawing/2014/main" val="10013"/>
                  </a:ext>
                </a:extLst>
              </a:tr>
              <a:tr h="259075">
                <a:tc>
                  <a:txBody>
                    <a:bodyPr/>
                    <a:lstStyle/>
                    <a:p>
                      <a:pPr marL="0" marR="0" lvl="0" indent="0" algn="l" rtl="0">
                        <a:spcBef>
                          <a:spcPts val="0"/>
                        </a:spcBef>
                        <a:buSzPct val="25000"/>
                        <a:buNone/>
                      </a:pPr>
                      <a:r>
                        <a:rPr lang="en-US" sz="1400"/>
                        <a:t>14</a:t>
                      </a:r>
                    </a:p>
                  </a:txBody>
                  <a:tcPr marL="91450" marR="91450" marT="45725" marB="45725"/>
                </a:tc>
                <a:tc>
                  <a:txBody>
                    <a:bodyPr/>
                    <a:lstStyle/>
                    <a:p>
                      <a:pPr marL="0" marR="0" lvl="0" indent="0" algn="l" rtl="0">
                        <a:spcBef>
                          <a:spcPts val="0"/>
                        </a:spcBef>
                        <a:buSzPct val="25000"/>
                        <a:buNone/>
                      </a:pPr>
                      <a:r>
                        <a:rPr lang="en-US" sz="1400"/>
                        <a:t>Charter party cruises</a:t>
                      </a:r>
                    </a:p>
                  </a:txBody>
                  <a:tcPr marL="91450" marR="91450" marT="45725" marB="45725"/>
                </a:tc>
                <a:tc>
                  <a:txBody>
                    <a:bodyPr/>
                    <a:lstStyle/>
                    <a:p>
                      <a:pPr marL="0" marR="0" lvl="0" indent="0" algn="ctr" rtl="0">
                        <a:spcBef>
                          <a:spcPts val="0"/>
                        </a:spcBef>
                        <a:buSzPct val="25000"/>
                        <a:buNone/>
                      </a:pPr>
                      <a:r>
                        <a:rPr lang="en-US" sz="1400"/>
                        <a:t>0.08%</a:t>
                      </a:r>
                    </a:p>
                  </a:txBody>
                  <a:tcPr marL="91450" marR="91450" marT="45725" marB="45725"/>
                </a:tc>
                <a:tc>
                  <a:txBody>
                    <a:bodyPr/>
                    <a:lstStyle/>
                    <a:p>
                      <a:pPr marL="0" marR="0" lvl="0" indent="0" algn="ctr" rtl="0">
                        <a:spcBef>
                          <a:spcPts val="0"/>
                        </a:spcBef>
                        <a:buSzPct val="25000"/>
                        <a:buNone/>
                      </a:pPr>
                      <a:r>
                        <a:rPr lang="en-US" sz="1400"/>
                        <a:t>2</a:t>
                      </a:r>
                    </a:p>
                  </a:txBody>
                  <a:tcPr marL="91450" marR="91450" marT="45725" marB="45725"/>
                </a:tc>
                <a:extLst>
                  <a:ext uri="{0D108BD9-81ED-4DB2-BD59-A6C34878D82A}">
                    <a16:rowId xmlns:a16="http://schemas.microsoft.com/office/drawing/2014/main" val="10014"/>
                  </a:ext>
                </a:extLst>
              </a:tr>
              <a:tr h="427525">
                <a:tc>
                  <a:txBody>
                    <a:bodyPr/>
                    <a:lstStyle/>
                    <a:p>
                      <a:pPr marL="0" marR="0" lvl="0" indent="0" algn="l" rtl="0">
                        <a:spcBef>
                          <a:spcPts val="0"/>
                        </a:spcBef>
                        <a:buSzPct val="25000"/>
                        <a:buNone/>
                      </a:pPr>
                      <a:endParaRPr sz="1400"/>
                    </a:p>
                  </a:txBody>
                  <a:tcPr marL="91450" marR="91450" marT="45725" marB="45725"/>
                </a:tc>
                <a:tc>
                  <a:txBody>
                    <a:bodyPr/>
                    <a:lstStyle/>
                    <a:p>
                      <a:pPr marL="0" marR="0" lvl="0" indent="0" algn="l" rtl="0">
                        <a:spcBef>
                          <a:spcPts val="0"/>
                        </a:spcBef>
                        <a:buSzPct val="25000"/>
                        <a:buNone/>
                      </a:pPr>
                      <a:r>
                        <a:rPr lang="en-US" sz="1400"/>
                        <a:t>Total</a:t>
                      </a:r>
                    </a:p>
                  </a:txBody>
                  <a:tcPr marL="91450" marR="91450" marT="45725" marB="45725"/>
                </a:tc>
                <a:tc>
                  <a:txBody>
                    <a:bodyPr/>
                    <a:lstStyle/>
                    <a:p>
                      <a:pPr marL="0" marR="0" lvl="0" indent="0" algn="ctr" rtl="0">
                        <a:spcBef>
                          <a:spcPts val="0"/>
                        </a:spcBef>
                        <a:buSzPct val="25000"/>
                        <a:buNone/>
                      </a:pPr>
                      <a:r>
                        <a:rPr lang="en-US" sz="1400"/>
                        <a:t>100%</a:t>
                      </a:r>
                    </a:p>
                  </a:txBody>
                  <a:tcPr marL="91450" marR="91450" marT="45725" marB="45725"/>
                </a:tc>
                <a:tc>
                  <a:txBody>
                    <a:bodyPr/>
                    <a:lstStyle/>
                    <a:p>
                      <a:pPr marL="0" marR="0" lvl="0" indent="0" algn="ctr" rtl="0">
                        <a:spcBef>
                          <a:spcPts val="0"/>
                        </a:spcBef>
                        <a:buSzPct val="25000"/>
                        <a:buNone/>
                      </a:pPr>
                      <a:r>
                        <a:rPr lang="en-US" sz="1400"/>
                        <a:t>2,422</a:t>
                      </a:r>
                    </a:p>
                  </a:txBody>
                  <a:tcPr marL="91450" marR="91450" marT="45725" marB="45725"/>
                </a:tc>
                <a:extLst>
                  <a:ext uri="{0D108BD9-81ED-4DB2-BD59-A6C34878D82A}">
                    <a16:rowId xmlns:a16="http://schemas.microsoft.com/office/drawing/2014/main" val="10015"/>
                  </a:ext>
                </a:extLst>
              </a:tr>
            </a:tbl>
          </a:graphicData>
        </a:graphic>
      </p:graphicFrame>
      <p:sp>
        <p:nvSpPr>
          <p:cNvPr id="210" name="Shape 210"/>
          <p:cNvSpPr txBox="1"/>
          <p:nvPr/>
        </p:nvSpPr>
        <p:spPr>
          <a:xfrm>
            <a:off x="0" y="1110734"/>
            <a:ext cx="9144000"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a:solidFill>
                  <a:schemeClr val="dk1"/>
                </a:solidFill>
                <a:latin typeface="Avenir"/>
                <a:ea typeface="Avenir"/>
                <a:cs typeface="Avenir"/>
                <a:sym typeface="Avenir"/>
              </a:rPr>
              <a:t>Non-consumptive recreation is any non-hunting or non-extractive (i.e. not removing anything from its natural environment) recreational use that provides an experience rather than a product. Please identify up to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spcAft>
                <a:spcPts val="0"/>
              </a:spcAft>
              <a:buSzPct val="25000"/>
              <a:buNone/>
            </a:pPr>
            <a:r>
              <a:rPr lang="en-US" sz="3000" b="0" i="0" u="none" strike="noStrike" cap="none">
                <a:solidFill>
                  <a:schemeClr val="lt1"/>
                </a:solidFill>
                <a:latin typeface="Avenir"/>
                <a:ea typeface="Avenir"/>
                <a:cs typeface="Avenir"/>
                <a:sym typeface="Avenir"/>
              </a:rPr>
              <a:t>Mid-Atlantic Non-consumptive</a:t>
            </a:r>
          </a:p>
          <a:p>
            <a:pPr marL="0" marR="0" lvl="0" indent="0" algn="l" rtl="0">
              <a:lnSpc>
                <a:spcPct val="120000"/>
              </a:lnSpc>
              <a:spcBef>
                <a:spcPts val="0"/>
              </a:spcBef>
              <a:buSzPct val="25000"/>
              <a:buNone/>
            </a:pPr>
            <a:r>
              <a:rPr lang="en-US" sz="3000" b="0" i="0" u="none" strike="noStrike" cap="none">
                <a:solidFill>
                  <a:schemeClr val="lt1"/>
                </a:solidFill>
                <a:latin typeface="Avenir"/>
                <a:ea typeface="Avenir"/>
                <a:cs typeface="Avenir"/>
                <a:sym typeface="Avenir"/>
              </a:rPr>
              <a:t>Recreational Use Survey</a:t>
            </a:r>
          </a:p>
        </p:txBody>
      </p:sp>
      <p:sp>
        <p:nvSpPr>
          <p:cNvPr id="217" name="Shape 217"/>
          <p:cNvSpPr txBox="1"/>
          <p:nvPr/>
        </p:nvSpPr>
        <p:spPr>
          <a:xfrm>
            <a:off x="0" y="1146119"/>
            <a:ext cx="9248557"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600">
                <a:solidFill>
                  <a:schemeClr val="dk1"/>
                </a:solidFill>
                <a:latin typeface="Calibri"/>
                <a:ea typeface="Calibri"/>
                <a:cs typeface="Calibri"/>
                <a:sym typeface="Calibri"/>
              </a:rPr>
              <a:t>When you have participated in non-consumptive recreational activities, what negative issues have interfered </a:t>
            </a:r>
          </a:p>
          <a:p>
            <a:pPr marL="0" marR="0" lvl="0" indent="0" algn="l" rtl="0">
              <a:spcBef>
                <a:spcPts val="0"/>
              </a:spcBef>
              <a:buSzPct val="25000"/>
              <a:buNone/>
            </a:pPr>
            <a:r>
              <a:rPr lang="en-US" sz="1600">
                <a:solidFill>
                  <a:schemeClr val="dk1"/>
                </a:solidFill>
                <a:latin typeface="Calibri"/>
                <a:ea typeface="Calibri"/>
                <a:cs typeface="Calibri"/>
                <a:sym typeface="Calibri"/>
              </a:rPr>
              <a:t>with your enjoyment?</a:t>
            </a:r>
          </a:p>
        </p:txBody>
      </p:sp>
      <p:pic>
        <p:nvPicPr>
          <p:cNvPr id="218" name="Shape 218"/>
          <p:cNvPicPr preferRelativeResize="0"/>
          <p:nvPr/>
        </p:nvPicPr>
        <p:blipFill rotWithShape="1">
          <a:blip r:embed="rId3">
            <a:alphaModFix/>
          </a:blip>
          <a:srcRect/>
          <a:stretch/>
        </p:blipFill>
        <p:spPr>
          <a:xfrm>
            <a:off x="438400" y="1833616"/>
            <a:ext cx="8267200" cy="500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spcAft>
                <a:spcPts val="0"/>
              </a:spcAft>
              <a:buSzPct val="25000"/>
              <a:buNone/>
            </a:pPr>
            <a:r>
              <a:rPr lang="en-US" sz="3000" b="0" i="0" u="none" strike="noStrike" cap="none">
                <a:solidFill>
                  <a:schemeClr val="lt1"/>
                </a:solidFill>
                <a:latin typeface="Avenir"/>
                <a:ea typeface="Avenir"/>
                <a:cs typeface="Avenir"/>
                <a:sym typeface="Avenir"/>
              </a:rPr>
              <a:t>Mid-Atlantic Non-consumptive</a:t>
            </a:r>
          </a:p>
          <a:p>
            <a:pPr marL="0" marR="0" lvl="0" indent="0" algn="l" rtl="0">
              <a:lnSpc>
                <a:spcPct val="120000"/>
              </a:lnSpc>
              <a:spcBef>
                <a:spcPts val="0"/>
              </a:spcBef>
              <a:buSzPct val="25000"/>
              <a:buNone/>
            </a:pPr>
            <a:r>
              <a:rPr lang="en-US" sz="3000" b="0" i="0" u="none" strike="noStrike" cap="none">
                <a:solidFill>
                  <a:schemeClr val="lt1"/>
                </a:solidFill>
                <a:latin typeface="Avenir"/>
                <a:ea typeface="Avenir"/>
                <a:cs typeface="Avenir"/>
                <a:sym typeface="Avenir"/>
              </a:rPr>
              <a:t>Recreational Use Survey</a:t>
            </a:r>
          </a:p>
        </p:txBody>
      </p:sp>
      <p:sp>
        <p:nvSpPr>
          <p:cNvPr id="225" name="Shape 225"/>
          <p:cNvSpPr txBox="1"/>
          <p:nvPr/>
        </p:nvSpPr>
        <p:spPr>
          <a:xfrm>
            <a:off x="0" y="1143000"/>
            <a:ext cx="9248557" cy="86177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600">
                <a:solidFill>
                  <a:schemeClr val="dk1"/>
                </a:solidFill>
                <a:latin typeface="Calibri"/>
                <a:ea typeface="Calibri"/>
                <a:cs typeface="Calibri"/>
                <a:sym typeface="Calibri"/>
              </a:rPr>
              <a:t>When you have participated in non-consumptive recreational activities, what negative issues have interfered </a:t>
            </a:r>
          </a:p>
          <a:p>
            <a:pPr marL="0" marR="0" lvl="0" indent="0" algn="l" rtl="0">
              <a:spcBef>
                <a:spcPts val="0"/>
              </a:spcBef>
              <a:buSzPct val="25000"/>
              <a:buNone/>
            </a:pPr>
            <a:r>
              <a:rPr lang="en-US" sz="1600">
                <a:solidFill>
                  <a:schemeClr val="dk1"/>
                </a:solidFill>
                <a:latin typeface="Calibri"/>
                <a:ea typeface="Calibri"/>
                <a:cs typeface="Calibri"/>
                <a:sym typeface="Calibri"/>
              </a:rPr>
              <a:t>with your enjoyment?</a:t>
            </a:r>
          </a:p>
          <a:p>
            <a:pPr marL="0" marR="0" lvl="0" indent="0" algn="l" rtl="0">
              <a:spcBef>
                <a:spcPts val="0"/>
              </a:spcBef>
              <a:buNone/>
            </a:pPr>
            <a:endParaRPr sz="1800">
              <a:solidFill>
                <a:schemeClr val="dk1"/>
              </a:solidFill>
              <a:latin typeface="Calibri"/>
              <a:ea typeface="Calibri"/>
              <a:cs typeface="Calibri"/>
              <a:sym typeface="Calibri"/>
            </a:endParaRPr>
          </a:p>
        </p:txBody>
      </p:sp>
      <p:graphicFrame>
        <p:nvGraphicFramePr>
          <p:cNvPr id="226" name="Shape 226"/>
          <p:cNvGraphicFramePr/>
          <p:nvPr/>
        </p:nvGraphicFramePr>
        <p:xfrm>
          <a:off x="0" y="1752600"/>
          <a:ext cx="9144000" cy="4832590"/>
        </p:xfrm>
        <a:graphic>
          <a:graphicData uri="http://schemas.openxmlformats.org/drawingml/2006/table">
            <a:tbl>
              <a:tblPr firstRow="1" bandRow="1">
                <a:noFill/>
                <a:tableStyleId>{27463488-DF78-4143-8F9A-FDDCF341D28E}</a:tableStyleId>
              </a:tblPr>
              <a:tblGrid>
                <a:gridCol w="929425">
                  <a:extLst>
                    <a:ext uri="{9D8B030D-6E8A-4147-A177-3AD203B41FA5}">
                      <a16:colId xmlns:a16="http://schemas.microsoft.com/office/drawing/2014/main" val="20000"/>
                    </a:ext>
                  </a:extLst>
                </a:gridCol>
                <a:gridCol w="3033075">
                  <a:extLst>
                    <a:ext uri="{9D8B030D-6E8A-4147-A177-3AD203B41FA5}">
                      <a16:colId xmlns:a16="http://schemas.microsoft.com/office/drawing/2014/main" val="20001"/>
                    </a:ext>
                  </a:extLst>
                </a:gridCol>
                <a:gridCol w="2401175">
                  <a:extLst>
                    <a:ext uri="{9D8B030D-6E8A-4147-A177-3AD203B41FA5}">
                      <a16:colId xmlns:a16="http://schemas.microsoft.com/office/drawing/2014/main" val="20002"/>
                    </a:ext>
                  </a:extLst>
                </a:gridCol>
                <a:gridCol w="2780325">
                  <a:extLst>
                    <a:ext uri="{9D8B030D-6E8A-4147-A177-3AD203B41FA5}">
                      <a16:colId xmlns:a16="http://schemas.microsoft.com/office/drawing/2014/main" val="20003"/>
                    </a:ext>
                  </a:extLst>
                </a:gridCol>
              </a:tblGrid>
              <a:tr h="320625">
                <a:tc>
                  <a:txBody>
                    <a:bodyPr/>
                    <a:lstStyle/>
                    <a:p>
                      <a:pPr marL="0" marR="0" lvl="0" indent="0" algn="l" rtl="0">
                        <a:spcBef>
                          <a:spcPts val="0"/>
                        </a:spcBef>
                        <a:buSzPct val="25000"/>
                        <a:buNone/>
                      </a:pPr>
                      <a:r>
                        <a:rPr lang="en-US" sz="1400"/>
                        <a:t>#</a:t>
                      </a:r>
                    </a:p>
                  </a:txBody>
                  <a:tcPr marL="91450" marR="91450" marT="45725" marB="45725"/>
                </a:tc>
                <a:tc>
                  <a:txBody>
                    <a:bodyPr/>
                    <a:lstStyle/>
                    <a:p>
                      <a:pPr marL="0" marR="0" lvl="0" indent="0" algn="l" rtl="0">
                        <a:spcBef>
                          <a:spcPts val="0"/>
                        </a:spcBef>
                        <a:buSzPct val="25000"/>
                        <a:buNone/>
                      </a:pPr>
                      <a:r>
                        <a:rPr lang="en-US" sz="1400"/>
                        <a:t>Answer</a:t>
                      </a:r>
                    </a:p>
                  </a:txBody>
                  <a:tcPr marL="91450" marR="91450" marT="45725" marB="45725"/>
                </a:tc>
                <a:tc>
                  <a:txBody>
                    <a:bodyPr/>
                    <a:lstStyle/>
                    <a:p>
                      <a:pPr marL="0" marR="0" lvl="0" indent="0" algn="ctr" rtl="0">
                        <a:spcBef>
                          <a:spcPts val="0"/>
                        </a:spcBef>
                        <a:buSzPct val="25000"/>
                        <a:buNone/>
                      </a:pPr>
                      <a:r>
                        <a:rPr lang="en-US" sz="1400"/>
                        <a:t>%</a:t>
                      </a:r>
                    </a:p>
                  </a:txBody>
                  <a:tcPr marL="91450" marR="91450" marT="45725" marB="45725"/>
                </a:tc>
                <a:tc>
                  <a:txBody>
                    <a:bodyPr/>
                    <a:lstStyle/>
                    <a:p>
                      <a:pPr marL="0" marR="0" lvl="0" indent="0" algn="ctr" rtl="0">
                        <a:spcBef>
                          <a:spcPts val="0"/>
                        </a:spcBef>
                        <a:buSzPct val="25000"/>
                        <a:buNone/>
                      </a:pPr>
                      <a:r>
                        <a:rPr lang="en-US" sz="1400"/>
                        <a:t>Count</a:t>
                      </a:r>
                    </a:p>
                  </a:txBody>
                  <a:tcPr marL="91450" marR="91450" marT="45725" marB="45725"/>
                </a:tc>
                <a:extLst>
                  <a:ext uri="{0D108BD9-81ED-4DB2-BD59-A6C34878D82A}">
                    <a16:rowId xmlns:a16="http://schemas.microsoft.com/office/drawing/2014/main" val="10000"/>
                  </a:ext>
                </a:extLst>
              </a:tr>
              <a:tr h="288975">
                <a:tc>
                  <a:txBody>
                    <a:bodyPr/>
                    <a:lstStyle/>
                    <a:p>
                      <a:pPr marL="0" marR="0" lvl="0" indent="0" algn="l" rtl="0">
                        <a:spcBef>
                          <a:spcPts val="0"/>
                        </a:spcBef>
                        <a:buSzPct val="25000"/>
                        <a:buNone/>
                      </a:pPr>
                      <a:r>
                        <a:rPr lang="en-US" sz="1400">
                          <a:solidFill>
                            <a:srgbClr val="C00000"/>
                          </a:solidFill>
                        </a:rPr>
                        <a:t>1</a:t>
                      </a:r>
                    </a:p>
                  </a:txBody>
                  <a:tcPr marL="91450" marR="91450" marT="45725" marB="45725"/>
                </a:tc>
                <a:tc>
                  <a:txBody>
                    <a:bodyPr/>
                    <a:lstStyle/>
                    <a:p>
                      <a:pPr marL="0" marR="0" lvl="0" indent="0" algn="l" rtl="0">
                        <a:spcBef>
                          <a:spcPts val="0"/>
                        </a:spcBef>
                        <a:buSzPct val="25000"/>
                        <a:buNone/>
                      </a:pPr>
                      <a:r>
                        <a:rPr lang="en-US" sz="1400">
                          <a:solidFill>
                            <a:srgbClr val="C00000"/>
                          </a:solidFill>
                        </a:rPr>
                        <a:t>Litter/Trash on land</a:t>
                      </a:r>
                    </a:p>
                  </a:txBody>
                  <a:tcPr marL="91450" marR="91450" marT="45725" marB="45725"/>
                </a:tc>
                <a:tc>
                  <a:txBody>
                    <a:bodyPr/>
                    <a:lstStyle/>
                    <a:p>
                      <a:pPr marL="0" marR="0" lvl="0" indent="0" algn="ctr" rtl="0">
                        <a:spcBef>
                          <a:spcPts val="0"/>
                        </a:spcBef>
                        <a:buSzPct val="25000"/>
                        <a:buNone/>
                      </a:pPr>
                      <a:r>
                        <a:rPr lang="en-US" sz="1400">
                          <a:solidFill>
                            <a:srgbClr val="C00000"/>
                          </a:solidFill>
                        </a:rPr>
                        <a:t>15.01%</a:t>
                      </a:r>
                    </a:p>
                  </a:txBody>
                  <a:tcPr marL="91450" marR="91450" marT="45725" marB="45725"/>
                </a:tc>
                <a:tc>
                  <a:txBody>
                    <a:bodyPr/>
                    <a:lstStyle/>
                    <a:p>
                      <a:pPr marL="0" marR="0" lvl="0" indent="0" algn="ctr" rtl="0">
                        <a:spcBef>
                          <a:spcPts val="0"/>
                        </a:spcBef>
                        <a:buSzPct val="25000"/>
                        <a:buNone/>
                      </a:pPr>
                      <a:r>
                        <a:rPr lang="en-US" sz="1400">
                          <a:solidFill>
                            <a:srgbClr val="C00000"/>
                          </a:solidFill>
                        </a:rPr>
                        <a:t>477</a:t>
                      </a:r>
                    </a:p>
                  </a:txBody>
                  <a:tcPr marL="91450" marR="91450" marT="45725" marB="45725"/>
                </a:tc>
                <a:extLst>
                  <a:ext uri="{0D108BD9-81ED-4DB2-BD59-A6C34878D82A}">
                    <a16:rowId xmlns:a16="http://schemas.microsoft.com/office/drawing/2014/main" val="10001"/>
                  </a:ext>
                </a:extLst>
              </a:tr>
              <a:tr h="228600">
                <a:tc>
                  <a:txBody>
                    <a:bodyPr/>
                    <a:lstStyle/>
                    <a:p>
                      <a:pPr marL="0" marR="0" lvl="0" indent="0" algn="l" rtl="0">
                        <a:spcBef>
                          <a:spcPts val="0"/>
                        </a:spcBef>
                        <a:buSzPct val="25000"/>
                        <a:buNone/>
                      </a:pPr>
                      <a:r>
                        <a:rPr lang="en-US" sz="1400"/>
                        <a:t>2</a:t>
                      </a:r>
                    </a:p>
                  </a:txBody>
                  <a:tcPr marL="91450" marR="91450" marT="45725" marB="45725"/>
                </a:tc>
                <a:tc>
                  <a:txBody>
                    <a:bodyPr/>
                    <a:lstStyle/>
                    <a:p>
                      <a:pPr marL="0" marR="0" lvl="0" indent="0" algn="l" rtl="0">
                        <a:spcBef>
                          <a:spcPts val="0"/>
                        </a:spcBef>
                        <a:buSzPct val="25000"/>
                        <a:buNone/>
                      </a:pPr>
                      <a:r>
                        <a:rPr lang="en-US" sz="1400"/>
                        <a:t>Litter/Trash in the water</a:t>
                      </a:r>
                    </a:p>
                  </a:txBody>
                  <a:tcPr marL="91450" marR="91450" marT="45725" marB="45725"/>
                </a:tc>
                <a:tc>
                  <a:txBody>
                    <a:bodyPr/>
                    <a:lstStyle/>
                    <a:p>
                      <a:pPr marL="0" marR="0" lvl="0" indent="0" algn="ctr" rtl="0">
                        <a:spcBef>
                          <a:spcPts val="0"/>
                        </a:spcBef>
                        <a:buSzPct val="25000"/>
                        <a:buNone/>
                      </a:pPr>
                      <a:r>
                        <a:rPr lang="en-US" sz="1400"/>
                        <a:t>14.89%</a:t>
                      </a:r>
                    </a:p>
                  </a:txBody>
                  <a:tcPr marL="91450" marR="91450" marT="45725" marB="45725"/>
                </a:tc>
                <a:tc>
                  <a:txBody>
                    <a:bodyPr/>
                    <a:lstStyle/>
                    <a:p>
                      <a:pPr marL="0" marR="0" lvl="0" indent="0" algn="ctr" rtl="0">
                        <a:spcBef>
                          <a:spcPts val="0"/>
                        </a:spcBef>
                        <a:buSzPct val="25000"/>
                        <a:buNone/>
                      </a:pPr>
                      <a:r>
                        <a:rPr lang="en-US" sz="1400"/>
                        <a:t>473</a:t>
                      </a:r>
                    </a:p>
                  </a:txBody>
                  <a:tcPr marL="91450" marR="91450" marT="45725" marB="45725"/>
                </a:tc>
                <a:extLst>
                  <a:ext uri="{0D108BD9-81ED-4DB2-BD59-A6C34878D82A}">
                    <a16:rowId xmlns:a16="http://schemas.microsoft.com/office/drawing/2014/main" val="10002"/>
                  </a:ext>
                </a:extLst>
              </a:tr>
              <a:tr h="259075">
                <a:tc>
                  <a:txBody>
                    <a:bodyPr/>
                    <a:lstStyle/>
                    <a:p>
                      <a:pPr marL="0" marR="0" lvl="0" indent="0" algn="l" rtl="0">
                        <a:spcBef>
                          <a:spcPts val="0"/>
                        </a:spcBef>
                        <a:buSzPct val="25000"/>
                        <a:buNone/>
                      </a:pPr>
                      <a:r>
                        <a:rPr lang="en-US" sz="1400"/>
                        <a:t>3</a:t>
                      </a:r>
                    </a:p>
                  </a:txBody>
                  <a:tcPr marL="91450" marR="91450" marT="45725" marB="45725"/>
                </a:tc>
                <a:tc>
                  <a:txBody>
                    <a:bodyPr/>
                    <a:lstStyle/>
                    <a:p>
                      <a:pPr marL="0" marR="0" lvl="0" indent="0" algn="l" rtl="0">
                        <a:spcBef>
                          <a:spcPts val="0"/>
                        </a:spcBef>
                        <a:buSzPct val="25000"/>
                        <a:buNone/>
                      </a:pPr>
                      <a:r>
                        <a:rPr lang="en-US" sz="1400"/>
                        <a:t>Crowdedness</a:t>
                      </a:r>
                    </a:p>
                  </a:txBody>
                  <a:tcPr marL="91450" marR="91450" marT="45725" marB="45725"/>
                </a:tc>
                <a:tc>
                  <a:txBody>
                    <a:bodyPr/>
                    <a:lstStyle/>
                    <a:p>
                      <a:pPr marL="0" marR="0" lvl="0" indent="0" algn="ctr" rtl="0">
                        <a:spcBef>
                          <a:spcPts val="0"/>
                        </a:spcBef>
                        <a:buSzPct val="25000"/>
                        <a:buNone/>
                      </a:pPr>
                      <a:r>
                        <a:rPr lang="en-US" sz="1400"/>
                        <a:t>14.04%</a:t>
                      </a:r>
                    </a:p>
                  </a:txBody>
                  <a:tcPr marL="91450" marR="91450" marT="45725" marB="45725"/>
                </a:tc>
                <a:tc>
                  <a:txBody>
                    <a:bodyPr/>
                    <a:lstStyle/>
                    <a:p>
                      <a:pPr marL="0" marR="0" lvl="0" indent="0" algn="ctr" rtl="0">
                        <a:spcBef>
                          <a:spcPts val="0"/>
                        </a:spcBef>
                        <a:buSzPct val="25000"/>
                        <a:buNone/>
                      </a:pPr>
                      <a:r>
                        <a:rPr lang="en-US" sz="1400"/>
                        <a:t>446</a:t>
                      </a:r>
                    </a:p>
                  </a:txBody>
                  <a:tcPr marL="91450" marR="91450" marT="45725" marB="45725"/>
                </a:tc>
                <a:extLst>
                  <a:ext uri="{0D108BD9-81ED-4DB2-BD59-A6C34878D82A}">
                    <a16:rowId xmlns:a16="http://schemas.microsoft.com/office/drawing/2014/main" val="10003"/>
                  </a:ext>
                </a:extLst>
              </a:tr>
              <a:tr h="289550">
                <a:tc>
                  <a:txBody>
                    <a:bodyPr/>
                    <a:lstStyle/>
                    <a:p>
                      <a:pPr marL="0" marR="0" lvl="0" indent="0" algn="l" rtl="0">
                        <a:spcBef>
                          <a:spcPts val="0"/>
                        </a:spcBef>
                        <a:buSzPct val="25000"/>
                        <a:buNone/>
                      </a:pPr>
                      <a:r>
                        <a:rPr lang="en-US" sz="1400"/>
                        <a:t>4</a:t>
                      </a:r>
                    </a:p>
                  </a:txBody>
                  <a:tcPr marL="91450" marR="91450" marT="45725" marB="45725"/>
                </a:tc>
                <a:tc>
                  <a:txBody>
                    <a:bodyPr/>
                    <a:lstStyle/>
                    <a:p>
                      <a:pPr marL="0" marR="0" lvl="0" indent="0" algn="l" rtl="0">
                        <a:spcBef>
                          <a:spcPts val="0"/>
                        </a:spcBef>
                        <a:buSzPct val="25000"/>
                        <a:buNone/>
                      </a:pPr>
                      <a:r>
                        <a:rPr lang="en-US" sz="1400"/>
                        <a:t>Water Quality</a:t>
                      </a:r>
                    </a:p>
                  </a:txBody>
                  <a:tcPr marL="91450" marR="91450" marT="45725" marB="45725"/>
                </a:tc>
                <a:tc>
                  <a:txBody>
                    <a:bodyPr/>
                    <a:lstStyle/>
                    <a:p>
                      <a:pPr marL="0" marR="0" lvl="0" indent="0" algn="ctr" rtl="0">
                        <a:spcBef>
                          <a:spcPts val="0"/>
                        </a:spcBef>
                        <a:buSzPct val="25000"/>
                        <a:buNone/>
                      </a:pPr>
                      <a:r>
                        <a:rPr lang="en-US" sz="1400"/>
                        <a:t>9.51%</a:t>
                      </a:r>
                    </a:p>
                  </a:txBody>
                  <a:tcPr marL="91450" marR="91450" marT="45725" marB="45725"/>
                </a:tc>
                <a:tc>
                  <a:txBody>
                    <a:bodyPr/>
                    <a:lstStyle/>
                    <a:p>
                      <a:pPr marL="0" marR="0" lvl="0" indent="0" algn="ctr" rtl="0">
                        <a:spcBef>
                          <a:spcPts val="0"/>
                        </a:spcBef>
                        <a:buSzPct val="25000"/>
                        <a:buNone/>
                      </a:pPr>
                      <a:r>
                        <a:rPr lang="en-US" sz="1400"/>
                        <a:t>302</a:t>
                      </a:r>
                    </a:p>
                  </a:txBody>
                  <a:tcPr marL="91450" marR="91450" marT="45725" marB="45725"/>
                </a:tc>
                <a:extLst>
                  <a:ext uri="{0D108BD9-81ED-4DB2-BD59-A6C34878D82A}">
                    <a16:rowId xmlns:a16="http://schemas.microsoft.com/office/drawing/2014/main" val="10004"/>
                  </a:ext>
                </a:extLst>
              </a:tr>
              <a:tr h="289550">
                <a:tc>
                  <a:txBody>
                    <a:bodyPr/>
                    <a:lstStyle/>
                    <a:p>
                      <a:pPr marL="0" marR="0" lvl="0" indent="0" algn="l" rtl="0">
                        <a:spcBef>
                          <a:spcPts val="0"/>
                        </a:spcBef>
                        <a:buSzPct val="25000"/>
                        <a:buNone/>
                      </a:pPr>
                      <a:r>
                        <a:rPr lang="en-US" sz="1400"/>
                        <a:t>5</a:t>
                      </a:r>
                    </a:p>
                  </a:txBody>
                  <a:tcPr marL="91450" marR="91450" marT="45725" marB="45725"/>
                </a:tc>
                <a:tc>
                  <a:txBody>
                    <a:bodyPr/>
                    <a:lstStyle/>
                    <a:p>
                      <a:pPr marL="0" marR="0" lvl="0" indent="0" algn="l" rtl="0">
                        <a:spcBef>
                          <a:spcPts val="0"/>
                        </a:spcBef>
                        <a:buSzPct val="25000"/>
                        <a:buNone/>
                      </a:pPr>
                      <a:r>
                        <a:rPr lang="en-US" sz="1400"/>
                        <a:t>Degraded Quality (muddy, sharp, smelly)</a:t>
                      </a:r>
                    </a:p>
                  </a:txBody>
                  <a:tcPr marL="91450" marR="91450" marT="45725" marB="45725"/>
                </a:tc>
                <a:tc>
                  <a:txBody>
                    <a:bodyPr/>
                    <a:lstStyle/>
                    <a:p>
                      <a:pPr marL="0" marR="0" lvl="0" indent="0" algn="ctr" rtl="0">
                        <a:spcBef>
                          <a:spcPts val="0"/>
                        </a:spcBef>
                        <a:buSzPct val="25000"/>
                        <a:buNone/>
                      </a:pPr>
                      <a:r>
                        <a:rPr lang="en-US" sz="1400"/>
                        <a:t>8.12%</a:t>
                      </a:r>
                    </a:p>
                  </a:txBody>
                  <a:tcPr marL="91450" marR="91450" marT="45725" marB="45725"/>
                </a:tc>
                <a:tc>
                  <a:txBody>
                    <a:bodyPr/>
                    <a:lstStyle/>
                    <a:p>
                      <a:pPr marL="0" marR="0" lvl="0" indent="0" algn="ctr" rtl="0">
                        <a:spcBef>
                          <a:spcPts val="0"/>
                        </a:spcBef>
                        <a:buSzPct val="25000"/>
                        <a:buNone/>
                      </a:pPr>
                      <a:r>
                        <a:rPr lang="en-US" sz="1400"/>
                        <a:t>258</a:t>
                      </a:r>
                    </a:p>
                  </a:txBody>
                  <a:tcPr marL="91450" marR="91450" marT="45725" marB="45725"/>
                </a:tc>
                <a:extLst>
                  <a:ext uri="{0D108BD9-81ED-4DB2-BD59-A6C34878D82A}">
                    <a16:rowId xmlns:a16="http://schemas.microsoft.com/office/drawing/2014/main" val="10005"/>
                  </a:ext>
                </a:extLst>
              </a:tr>
              <a:tr h="304800">
                <a:tc>
                  <a:txBody>
                    <a:bodyPr/>
                    <a:lstStyle/>
                    <a:p>
                      <a:pPr marL="0" marR="0" lvl="0" indent="0" algn="l" rtl="0">
                        <a:spcBef>
                          <a:spcPts val="0"/>
                        </a:spcBef>
                        <a:buSzPct val="25000"/>
                        <a:buNone/>
                      </a:pPr>
                      <a:r>
                        <a:rPr lang="en-US" sz="1400"/>
                        <a:t>6</a:t>
                      </a:r>
                    </a:p>
                  </a:txBody>
                  <a:tcPr marL="91450" marR="91450" marT="45725" marB="45725"/>
                </a:tc>
                <a:tc>
                  <a:txBody>
                    <a:bodyPr/>
                    <a:lstStyle/>
                    <a:p>
                      <a:pPr marL="0" marR="0" lvl="0" indent="0" algn="l" rtl="0">
                        <a:spcBef>
                          <a:spcPts val="0"/>
                        </a:spcBef>
                        <a:buSzPct val="25000"/>
                        <a:buNone/>
                      </a:pPr>
                      <a:r>
                        <a:rPr lang="en-US" sz="1400"/>
                        <a:t>Smoking</a:t>
                      </a:r>
                    </a:p>
                  </a:txBody>
                  <a:tcPr marL="91450" marR="91450" marT="45725" marB="45725"/>
                </a:tc>
                <a:tc>
                  <a:txBody>
                    <a:bodyPr/>
                    <a:lstStyle/>
                    <a:p>
                      <a:pPr marL="0" marR="0" lvl="0" indent="0" algn="ctr" rtl="0">
                        <a:spcBef>
                          <a:spcPts val="0"/>
                        </a:spcBef>
                        <a:buSzPct val="25000"/>
                        <a:buNone/>
                      </a:pPr>
                      <a:r>
                        <a:rPr lang="en-US" sz="1400"/>
                        <a:t>7.84%</a:t>
                      </a:r>
                    </a:p>
                  </a:txBody>
                  <a:tcPr marL="91450" marR="91450" marT="45725" marB="45725"/>
                </a:tc>
                <a:tc>
                  <a:txBody>
                    <a:bodyPr/>
                    <a:lstStyle/>
                    <a:p>
                      <a:pPr marL="0" marR="0" lvl="0" indent="0" algn="ctr" rtl="0">
                        <a:spcBef>
                          <a:spcPts val="0"/>
                        </a:spcBef>
                        <a:buSzPct val="25000"/>
                        <a:buNone/>
                      </a:pPr>
                      <a:r>
                        <a:rPr lang="en-US" sz="1400"/>
                        <a:t>249</a:t>
                      </a:r>
                    </a:p>
                  </a:txBody>
                  <a:tcPr marL="91450" marR="91450" marT="45725" marB="45725"/>
                </a:tc>
                <a:extLst>
                  <a:ext uri="{0D108BD9-81ED-4DB2-BD59-A6C34878D82A}">
                    <a16:rowId xmlns:a16="http://schemas.microsoft.com/office/drawing/2014/main" val="10006"/>
                  </a:ext>
                </a:extLst>
              </a:tr>
              <a:tr h="304800">
                <a:tc>
                  <a:txBody>
                    <a:bodyPr/>
                    <a:lstStyle/>
                    <a:p>
                      <a:pPr marL="0" marR="0" lvl="0" indent="0" algn="l" rtl="0">
                        <a:spcBef>
                          <a:spcPts val="0"/>
                        </a:spcBef>
                        <a:buSzPct val="25000"/>
                        <a:buNone/>
                      </a:pPr>
                      <a:r>
                        <a:rPr lang="en-US" sz="1400"/>
                        <a:t>7</a:t>
                      </a:r>
                    </a:p>
                  </a:txBody>
                  <a:tcPr marL="91450" marR="91450" marT="45725" marB="45725"/>
                </a:tc>
                <a:tc>
                  <a:txBody>
                    <a:bodyPr/>
                    <a:lstStyle/>
                    <a:p>
                      <a:pPr marL="0" marR="0" lvl="0" indent="0" algn="l" rtl="0">
                        <a:spcBef>
                          <a:spcPts val="0"/>
                        </a:spcBef>
                        <a:buSzPct val="25000"/>
                        <a:buNone/>
                      </a:pPr>
                      <a:r>
                        <a:rPr lang="en-US" sz="1400"/>
                        <a:t>Parking</a:t>
                      </a:r>
                    </a:p>
                  </a:txBody>
                  <a:tcPr marL="91450" marR="91450" marT="45725" marB="45725"/>
                </a:tc>
                <a:tc>
                  <a:txBody>
                    <a:bodyPr/>
                    <a:lstStyle/>
                    <a:p>
                      <a:pPr marL="0" marR="0" lvl="0" indent="0" algn="ctr" rtl="0">
                        <a:spcBef>
                          <a:spcPts val="0"/>
                        </a:spcBef>
                        <a:buSzPct val="25000"/>
                        <a:buNone/>
                      </a:pPr>
                      <a:r>
                        <a:rPr lang="en-US" sz="1400"/>
                        <a:t>7.33%</a:t>
                      </a:r>
                    </a:p>
                  </a:txBody>
                  <a:tcPr marL="91450" marR="91450" marT="45725" marB="45725"/>
                </a:tc>
                <a:tc>
                  <a:txBody>
                    <a:bodyPr/>
                    <a:lstStyle/>
                    <a:p>
                      <a:pPr marL="0" marR="0" lvl="0" indent="0" algn="ctr" rtl="0">
                        <a:spcBef>
                          <a:spcPts val="0"/>
                        </a:spcBef>
                        <a:buSzPct val="25000"/>
                        <a:buNone/>
                      </a:pPr>
                      <a:r>
                        <a:rPr lang="en-US" sz="1400"/>
                        <a:t>233</a:t>
                      </a:r>
                    </a:p>
                  </a:txBody>
                  <a:tcPr marL="91450" marR="91450" marT="45725" marB="45725"/>
                </a:tc>
                <a:extLst>
                  <a:ext uri="{0D108BD9-81ED-4DB2-BD59-A6C34878D82A}">
                    <a16:rowId xmlns:a16="http://schemas.microsoft.com/office/drawing/2014/main" val="10007"/>
                  </a:ext>
                </a:extLst>
              </a:tr>
              <a:tr h="251150">
                <a:tc>
                  <a:txBody>
                    <a:bodyPr/>
                    <a:lstStyle/>
                    <a:p>
                      <a:pPr marL="0" marR="0" lvl="0" indent="0" algn="l" rtl="0">
                        <a:spcBef>
                          <a:spcPts val="0"/>
                        </a:spcBef>
                        <a:buSzPct val="25000"/>
                        <a:buNone/>
                      </a:pPr>
                      <a:r>
                        <a:rPr lang="en-US" sz="1400"/>
                        <a:t>8</a:t>
                      </a:r>
                    </a:p>
                  </a:txBody>
                  <a:tcPr marL="91450" marR="91450" marT="45725" marB="45725"/>
                </a:tc>
                <a:tc>
                  <a:txBody>
                    <a:bodyPr/>
                    <a:lstStyle/>
                    <a:p>
                      <a:pPr marL="0" marR="0" lvl="0" indent="0" algn="l" rtl="0">
                        <a:spcBef>
                          <a:spcPts val="0"/>
                        </a:spcBef>
                        <a:buSzPct val="25000"/>
                        <a:buNone/>
                      </a:pPr>
                      <a:r>
                        <a:rPr lang="en-US" sz="1400"/>
                        <a:t>Safety and health considerations</a:t>
                      </a:r>
                    </a:p>
                  </a:txBody>
                  <a:tcPr marL="91450" marR="91450" marT="45725" marB="45725"/>
                </a:tc>
                <a:tc>
                  <a:txBody>
                    <a:bodyPr/>
                    <a:lstStyle/>
                    <a:p>
                      <a:pPr marL="0" marR="0" lvl="0" indent="0" algn="ctr" rtl="0">
                        <a:spcBef>
                          <a:spcPts val="0"/>
                        </a:spcBef>
                        <a:buSzPct val="25000"/>
                        <a:buNone/>
                      </a:pPr>
                      <a:r>
                        <a:rPr lang="en-US" sz="1400"/>
                        <a:t>6.07%</a:t>
                      </a:r>
                    </a:p>
                  </a:txBody>
                  <a:tcPr marL="91450" marR="91450" marT="45725" marB="45725"/>
                </a:tc>
                <a:tc>
                  <a:txBody>
                    <a:bodyPr/>
                    <a:lstStyle/>
                    <a:p>
                      <a:pPr marL="0" marR="0" lvl="0" indent="0" algn="ctr" rtl="0">
                        <a:spcBef>
                          <a:spcPts val="0"/>
                        </a:spcBef>
                        <a:buSzPct val="25000"/>
                        <a:buNone/>
                      </a:pPr>
                      <a:r>
                        <a:rPr lang="en-US" sz="1400"/>
                        <a:t>193</a:t>
                      </a:r>
                    </a:p>
                  </a:txBody>
                  <a:tcPr marL="91450" marR="91450" marT="45725" marB="45725"/>
                </a:tc>
                <a:extLst>
                  <a:ext uri="{0D108BD9-81ED-4DB2-BD59-A6C34878D82A}">
                    <a16:rowId xmlns:a16="http://schemas.microsoft.com/office/drawing/2014/main" val="10008"/>
                  </a:ext>
                </a:extLst>
              </a:tr>
              <a:tr h="281625">
                <a:tc>
                  <a:txBody>
                    <a:bodyPr/>
                    <a:lstStyle/>
                    <a:p>
                      <a:pPr marL="0" marR="0" lvl="0" indent="0" algn="l" rtl="0">
                        <a:spcBef>
                          <a:spcPts val="0"/>
                        </a:spcBef>
                        <a:buSzPct val="25000"/>
                        <a:buNone/>
                      </a:pPr>
                      <a:r>
                        <a:rPr lang="en-US" sz="1400"/>
                        <a:t>9</a:t>
                      </a:r>
                    </a:p>
                  </a:txBody>
                  <a:tcPr marL="91450" marR="91450" marT="45725" marB="45725"/>
                </a:tc>
                <a:tc>
                  <a:txBody>
                    <a:bodyPr/>
                    <a:lstStyle/>
                    <a:p>
                      <a:pPr marL="0" marR="0" lvl="0" indent="0" algn="l" rtl="0">
                        <a:spcBef>
                          <a:spcPts val="0"/>
                        </a:spcBef>
                        <a:buSzPct val="25000"/>
                        <a:buNone/>
                      </a:pPr>
                      <a:r>
                        <a:rPr lang="en-US" sz="1400"/>
                        <a:t>Access restrictions</a:t>
                      </a:r>
                    </a:p>
                  </a:txBody>
                  <a:tcPr marL="91450" marR="91450" marT="45725" marB="45725"/>
                </a:tc>
                <a:tc>
                  <a:txBody>
                    <a:bodyPr/>
                    <a:lstStyle/>
                    <a:p>
                      <a:pPr marL="0" marR="0" lvl="0" indent="0" algn="ctr" rtl="0">
                        <a:spcBef>
                          <a:spcPts val="0"/>
                        </a:spcBef>
                        <a:buSzPct val="25000"/>
                        <a:buNone/>
                      </a:pPr>
                      <a:r>
                        <a:rPr lang="en-US" sz="1400"/>
                        <a:t>5.76%</a:t>
                      </a:r>
                    </a:p>
                  </a:txBody>
                  <a:tcPr marL="91450" marR="91450" marT="45725" marB="45725"/>
                </a:tc>
                <a:tc>
                  <a:txBody>
                    <a:bodyPr/>
                    <a:lstStyle/>
                    <a:p>
                      <a:pPr marL="0" marR="0" lvl="0" indent="0" algn="ctr" rtl="0">
                        <a:spcBef>
                          <a:spcPts val="0"/>
                        </a:spcBef>
                        <a:buSzPct val="25000"/>
                        <a:buNone/>
                      </a:pPr>
                      <a:r>
                        <a:rPr lang="en-US" sz="1400"/>
                        <a:t>183</a:t>
                      </a:r>
                    </a:p>
                  </a:txBody>
                  <a:tcPr marL="91450" marR="91450" marT="45725" marB="45725"/>
                </a:tc>
                <a:extLst>
                  <a:ext uri="{0D108BD9-81ED-4DB2-BD59-A6C34878D82A}">
                    <a16:rowId xmlns:a16="http://schemas.microsoft.com/office/drawing/2014/main" val="10009"/>
                  </a:ext>
                </a:extLst>
              </a:tr>
              <a:tr h="228600">
                <a:tc>
                  <a:txBody>
                    <a:bodyPr/>
                    <a:lstStyle/>
                    <a:p>
                      <a:pPr marL="0" marR="0" lvl="0" indent="0" algn="l" rtl="0">
                        <a:spcBef>
                          <a:spcPts val="0"/>
                        </a:spcBef>
                        <a:buSzPct val="25000"/>
                        <a:buNone/>
                      </a:pPr>
                      <a:r>
                        <a:rPr lang="en-US" sz="1400"/>
                        <a:t>10</a:t>
                      </a:r>
                    </a:p>
                  </a:txBody>
                  <a:tcPr marL="91450" marR="91450" marT="45725" marB="45725"/>
                </a:tc>
                <a:tc>
                  <a:txBody>
                    <a:bodyPr/>
                    <a:lstStyle/>
                    <a:p>
                      <a:pPr marL="0" marR="0" lvl="0" indent="0" algn="l" rtl="0">
                        <a:spcBef>
                          <a:spcPts val="0"/>
                        </a:spcBef>
                        <a:buSzPct val="25000"/>
                        <a:buNone/>
                      </a:pPr>
                      <a:r>
                        <a:rPr lang="en-US" sz="1400"/>
                        <a:t>Dangerous wave or rip current conditions</a:t>
                      </a:r>
                    </a:p>
                  </a:txBody>
                  <a:tcPr marL="91450" marR="91450" marT="45725" marB="45725"/>
                </a:tc>
                <a:tc>
                  <a:txBody>
                    <a:bodyPr/>
                    <a:lstStyle/>
                    <a:p>
                      <a:pPr marL="0" marR="0" lvl="0" indent="0" algn="ctr" rtl="0">
                        <a:spcBef>
                          <a:spcPts val="0"/>
                        </a:spcBef>
                        <a:buSzPct val="25000"/>
                        <a:buNone/>
                      </a:pPr>
                      <a:r>
                        <a:rPr lang="en-US" sz="1400"/>
                        <a:t>5.16%</a:t>
                      </a:r>
                    </a:p>
                  </a:txBody>
                  <a:tcPr marL="91450" marR="91450" marT="45725" marB="45725"/>
                </a:tc>
                <a:tc>
                  <a:txBody>
                    <a:bodyPr/>
                    <a:lstStyle/>
                    <a:p>
                      <a:pPr marL="0" marR="0" lvl="0" indent="0" algn="ctr" rtl="0">
                        <a:spcBef>
                          <a:spcPts val="0"/>
                        </a:spcBef>
                        <a:buSzPct val="25000"/>
                        <a:buNone/>
                      </a:pPr>
                      <a:r>
                        <a:rPr lang="en-US" sz="1400"/>
                        <a:t>164</a:t>
                      </a:r>
                    </a:p>
                  </a:txBody>
                  <a:tcPr marL="91450" marR="91450" marT="45725" marB="45725"/>
                </a:tc>
                <a:extLst>
                  <a:ext uri="{0D108BD9-81ED-4DB2-BD59-A6C34878D82A}">
                    <a16:rowId xmlns:a16="http://schemas.microsoft.com/office/drawing/2014/main" val="10010"/>
                  </a:ext>
                </a:extLst>
              </a:tr>
              <a:tr h="259075">
                <a:tc>
                  <a:txBody>
                    <a:bodyPr/>
                    <a:lstStyle/>
                    <a:p>
                      <a:pPr marL="0" marR="0" lvl="0" indent="0" algn="l" rtl="0">
                        <a:spcBef>
                          <a:spcPts val="0"/>
                        </a:spcBef>
                        <a:buSzPct val="25000"/>
                        <a:buNone/>
                      </a:pPr>
                      <a:r>
                        <a:rPr lang="en-US" sz="1400"/>
                        <a:t>11</a:t>
                      </a:r>
                    </a:p>
                  </a:txBody>
                  <a:tcPr marL="91450" marR="91450" marT="45725" marB="45725"/>
                </a:tc>
                <a:tc>
                  <a:txBody>
                    <a:bodyPr/>
                    <a:lstStyle/>
                    <a:p>
                      <a:pPr marL="0" marR="0" lvl="0" indent="0" algn="l" rtl="0">
                        <a:spcBef>
                          <a:spcPts val="0"/>
                        </a:spcBef>
                        <a:buSzPct val="25000"/>
                        <a:buNone/>
                      </a:pPr>
                      <a:r>
                        <a:rPr lang="en-US" sz="1400"/>
                        <a:t>Inadequate facilities nearby</a:t>
                      </a:r>
                    </a:p>
                  </a:txBody>
                  <a:tcPr marL="91450" marR="91450" marT="45725" marB="45725"/>
                </a:tc>
                <a:tc>
                  <a:txBody>
                    <a:bodyPr/>
                    <a:lstStyle/>
                    <a:p>
                      <a:pPr marL="0" marR="0" lvl="0" indent="0" algn="ctr" rtl="0">
                        <a:spcBef>
                          <a:spcPts val="0"/>
                        </a:spcBef>
                        <a:buSzPct val="25000"/>
                        <a:buNone/>
                      </a:pPr>
                      <a:r>
                        <a:rPr lang="en-US" sz="1400"/>
                        <a:t>4.19%</a:t>
                      </a:r>
                    </a:p>
                  </a:txBody>
                  <a:tcPr marL="91450" marR="91450" marT="45725" marB="45725"/>
                </a:tc>
                <a:tc>
                  <a:txBody>
                    <a:bodyPr/>
                    <a:lstStyle/>
                    <a:p>
                      <a:pPr marL="0" marR="0" lvl="0" indent="0" algn="ctr" rtl="0">
                        <a:spcBef>
                          <a:spcPts val="0"/>
                        </a:spcBef>
                        <a:buSzPct val="25000"/>
                        <a:buNone/>
                      </a:pPr>
                      <a:r>
                        <a:rPr lang="en-US" sz="1400"/>
                        <a:t>133</a:t>
                      </a:r>
                    </a:p>
                  </a:txBody>
                  <a:tcPr marL="91450" marR="91450" marT="45725" marB="45725"/>
                </a:tc>
                <a:extLst>
                  <a:ext uri="{0D108BD9-81ED-4DB2-BD59-A6C34878D82A}">
                    <a16:rowId xmlns:a16="http://schemas.microsoft.com/office/drawing/2014/main" val="10011"/>
                  </a:ext>
                </a:extLst>
              </a:tr>
              <a:tr h="259075">
                <a:tc>
                  <a:txBody>
                    <a:bodyPr/>
                    <a:lstStyle/>
                    <a:p>
                      <a:pPr marL="0" marR="0" lvl="0" indent="0" algn="l" rtl="0">
                        <a:spcBef>
                          <a:spcPts val="0"/>
                        </a:spcBef>
                        <a:buSzPct val="25000"/>
                        <a:buNone/>
                      </a:pPr>
                      <a:r>
                        <a:rPr lang="en-US" sz="1400"/>
                        <a:t>12</a:t>
                      </a:r>
                    </a:p>
                  </a:txBody>
                  <a:tcPr marL="91450" marR="91450" marT="45725" marB="45725"/>
                </a:tc>
                <a:tc>
                  <a:txBody>
                    <a:bodyPr/>
                    <a:lstStyle/>
                    <a:p>
                      <a:pPr marL="0" marR="0" lvl="0" indent="0" algn="l" rtl="0">
                        <a:spcBef>
                          <a:spcPts val="0"/>
                        </a:spcBef>
                        <a:buSzPct val="25000"/>
                        <a:buNone/>
                      </a:pPr>
                      <a:r>
                        <a:rPr lang="en-US" sz="1400"/>
                        <a:t>Other</a:t>
                      </a:r>
                    </a:p>
                  </a:txBody>
                  <a:tcPr marL="91450" marR="91450" marT="45725" marB="45725"/>
                </a:tc>
                <a:tc>
                  <a:txBody>
                    <a:bodyPr/>
                    <a:lstStyle/>
                    <a:p>
                      <a:pPr marL="0" marR="0" lvl="0" indent="0" algn="ctr" rtl="0">
                        <a:spcBef>
                          <a:spcPts val="0"/>
                        </a:spcBef>
                        <a:buSzPct val="25000"/>
                        <a:buNone/>
                      </a:pPr>
                      <a:r>
                        <a:rPr lang="en-US" sz="1400"/>
                        <a:t>2.08%</a:t>
                      </a:r>
                    </a:p>
                  </a:txBody>
                  <a:tcPr marL="91450" marR="91450" marT="45725" marB="45725"/>
                </a:tc>
                <a:tc>
                  <a:txBody>
                    <a:bodyPr/>
                    <a:lstStyle/>
                    <a:p>
                      <a:pPr marL="0" marR="0" lvl="0" indent="0" algn="ctr" rtl="0">
                        <a:spcBef>
                          <a:spcPts val="0"/>
                        </a:spcBef>
                        <a:buSzPct val="25000"/>
                        <a:buNone/>
                      </a:pPr>
                      <a:r>
                        <a:rPr lang="en-US" sz="1400"/>
                        <a:t>66</a:t>
                      </a:r>
                    </a:p>
                  </a:txBody>
                  <a:tcPr marL="91450" marR="91450" marT="45725" marB="45725"/>
                </a:tc>
                <a:extLst>
                  <a:ext uri="{0D108BD9-81ED-4DB2-BD59-A6C34878D82A}">
                    <a16:rowId xmlns:a16="http://schemas.microsoft.com/office/drawing/2014/main" val="10012"/>
                  </a:ext>
                </a:extLst>
              </a:tr>
              <a:tr h="427525">
                <a:tc>
                  <a:txBody>
                    <a:bodyPr/>
                    <a:lstStyle/>
                    <a:p>
                      <a:pPr marL="0" marR="0" lvl="0" indent="0" algn="l" rtl="0">
                        <a:spcBef>
                          <a:spcPts val="0"/>
                        </a:spcBef>
                        <a:buSzPct val="25000"/>
                        <a:buNone/>
                      </a:pPr>
                      <a:endParaRPr sz="1400"/>
                    </a:p>
                  </a:txBody>
                  <a:tcPr marL="91450" marR="91450" marT="45725" marB="45725"/>
                </a:tc>
                <a:tc>
                  <a:txBody>
                    <a:bodyPr/>
                    <a:lstStyle/>
                    <a:p>
                      <a:pPr marL="0" marR="0" lvl="0" indent="0" algn="l" rtl="0">
                        <a:spcBef>
                          <a:spcPts val="0"/>
                        </a:spcBef>
                        <a:buSzPct val="25000"/>
                        <a:buNone/>
                      </a:pPr>
                      <a:r>
                        <a:rPr lang="en-US" sz="1400"/>
                        <a:t>Total</a:t>
                      </a:r>
                    </a:p>
                  </a:txBody>
                  <a:tcPr marL="91450" marR="91450" marT="45725" marB="45725"/>
                </a:tc>
                <a:tc>
                  <a:txBody>
                    <a:bodyPr/>
                    <a:lstStyle/>
                    <a:p>
                      <a:pPr marL="0" marR="0" lvl="0" indent="0" algn="ctr" rtl="0">
                        <a:spcBef>
                          <a:spcPts val="0"/>
                        </a:spcBef>
                        <a:buSzPct val="25000"/>
                        <a:buNone/>
                      </a:pPr>
                      <a:r>
                        <a:rPr lang="en-US" sz="1400"/>
                        <a:t>100%</a:t>
                      </a:r>
                    </a:p>
                  </a:txBody>
                  <a:tcPr marL="91450" marR="91450" marT="45725" marB="45725"/>
                </a:tc>
                <a:tc>
                  <a:txBody>
                    <a:bodyPr/>
                    <a:lstStyle/>
                    <a:p>
                      <a:pPr marL="0" marR="0" lvl="0" indent="0" algn="ctr" rtl="0">
                        <a:spcBef>
                          <a:spcPts val="0"/>
                        </a:spcBef>
                        <a:buSzPct val="25000"/>
                        <a:buNone/>
                      </a:pPr>
                      <a:r>
                        <a:rPr lang="en-US" sz="1400"/>
                        <a:t>3,177</a:t>
                      </a:r>
                    </a:p>
                  </a:txBody>
                  <a:tcPr marL="91450" marR="91450" marT="45725" marB="45725"/>
                </a:tc>
                <a:extLst>
                  <a:ext uri="{0D108BD9-81ED-4DB2-BD59-A6C34878D82A}">
                    <a16:rowId xmlns:a16="http://schemas.microsoft.com/office/drawing/2014/main" val="1001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spcAft>
                <a:spcPts val="0"/>
              </a:spcAft>
              <a:buSzPct val="25000"/>
              <a:buNone/>
            </a:pPr>
            <a:r>
              <a:rPr lang="en-US" sz="3000" b="0" i="0" u="none" strike="noStrike" cap="none">
                <a:solidFill>
                  <a:schemeClr val="lt1"/>
                </a:solidFill>
                <a:latin typeface="Avenir"/>
                <a:ea typeface="Avenir"/>
                <a:cs typeface="Avenir"/>
                <a:sym typeface="Avenir"/>
              </a:rPr>
              <a:t>Mid-Atlantic Non-consumptive</a:t>
            </a:r>
          </a:p>
          <a:p>
            <a:pPr marL="0" marR="0" lvl="0" indent="0" algn="l" rtl="0">
              <a:lnSpc>
                <a:spcPct val="120000"/>
              </a:lnSpc>
              <a:spcBef>
                <a:spcPts val="0"/>
              </a:spcBef>
              <a:buSzPct val="25000"/>
              <a:buNone/>
            </a:pPr>
            <a:r>
              <a:rPr lang="en-US" sz="3000" b="0" i="0" u="none" strike="noStrike" cap="none">
                <a:solidFill>
                  <a:schemeClr val="lt1"/>
                </a:solidFill>
                <a:latin typeface="Avenir"/>
                <a:ea typeface="Avenir"/>
                <a:cs typeface="Avenir"/>
                <a:sym typeface="Avenir"/>
              </a:rPr>
              <a:t>Recreational Use Survey</a:t>
            </a:r>
          </a:p>
        </p:txBody>
      </p:sp>
      <p:sp>
        <p:nvSpPr>
          <p:cNvPr id="233" name="Shape 233"/>
          <p:cNvSpPr txBox="1"/>
          <p:nvPr/>
        </p:nvSpPr>
        <p:spPr>
          <a:xfrm>
            <a:off x="0" y="1143000"/>
            <a:ext cx="9248557" cy="86177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600">
                <a:solidFill>
                  <a:schemeClr val="dk1"/>
                </a:solidFill>
                <a:latin typeface="Calibri"/>
                <a:ea typeface="Calibri"/>
                <a:cs typeface="Calibri"/>
                <a:sym typeface="Calibri"/>
              </a:rPr>
              <a:t>When you have participated in non-consumptive recreational activities, what negative issues have interfered </a:t>
            </a:r>
          </a:p>
          <a:p>
            <a:pPr marL="0" marR="0" lvl="0" indent="0" algn="l" rtl="0">
              <a:spcBef>
                <a:spcPts val="0"/>
              </a:spcBef>
              <a:buSzPct val="25000"/>
              <a:buNone/>
            </a:pPr>
            <a:r>
              <a:rPr lang="en-US" sz="1600">
                <a:solidFill>
                  <a:schemeClr val="dk1"/>
                </a:solidFill>
                <a:latin typeface="Calibri"/>
                <a:ea typeface="Calibri"/>
                <a:cs typeface="Calibri"/>
                <a:sym typeface="Calibri"/>
              </a:rPr>
              <a:t>with your enjoyment?</a:t>
            </a:r>
          </a:p>
          <a:p>
            <a:pPr marL="0" marR="0" lvl="0" indent="0" algn="l" rtl="0">
              <a:spcBef>
                <a:spcPts val="0"/>
              </a:spcBef>
              <a:buNone/>
            </a:pPr>
            <a:endParaRPr sz="1800">
              <a:solidFill>
                <a:schemeClr val="dk1"/>
              </a:solidFill>
              <a:latin typeface="Calibri"/>
              <a:ea typeface="Calibri"/>
              <a:cs typeface="Calibri"/>
              <a:sym typeface="Calibri"/>
            </a:endParaRPr>
          </a:p>
        </p:txBody>
      </p:sp>
      <p:graphicFrame>
        <p:nvGraphicFramePr>
          <p:cNvPr id="234" name="Shape 234"/>
          <p:cNvGraphicFramePr/>
          <p:nvPr/>
        </p:nvGraphicFramePr>
        <p:xfrm>
          <a:off x="1200591" y="1645930"/>
          <a:ext cx="6742800" cy="5256315"/>
        </p:xfrm>
        <a:graphic>
          <a:graphicData uri="http://schemas.openxmlformats.org/drawingml/2006/table">
            <a:tbl>
              <a:tblPr firstRow="1" bandRow="1">
                <a:noFill/>
                <a:tableStyleId>{27463488-DF78-4143-8F9A-FDDCF341D28E}</a:tableStyleId>
              </a:tblPr>
              <a:tblGrid>
                <a:gridCol w="6282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gridCol w="1314000">
                  <a:extLst>
                    <a:ext uri="{9D8B030D-6E8A-4147-A177-3AD203B41FA5}">
                      <a16:colId xmlns:a16="http://schemas.microsoft.com/office/drawing/2014/main" val="20002"/>
                    </a:ext>
                  </a:extLst>
                </a:gridCol>
              </a:tblGrid>
              <a:tr h="320625">
                <a:tc>
                  <a:txBody>
                    <a:bodyPr/>
                    <a:lstStyle/>
                    <a:p>
                      <a:pPr marL="0" marR="0" lvl="0" indent="0" algn="l" rtl="0">
                        <a:spcBef>
                          <a:spcPts val="0"/>
                        </a:spcBef>
                        <a:buSzPct val="25000"/>
                        <a:buNone/>
                      </a:pPr>
                      <a:r>
                        <a:rPr lang="en-US" sz="1400"/>
                        <a:t>#</a:t>
                      </a:r>
                    </a:p>
                  </a:txBody>
                  <a:tcPr marL="91450" marR="91450" marT="45725" marB="45725"/>
                </a:tc>
                <a:tc>
                  <a:txBody>
                    <a:bodyPr/>
                    <a:lstStyle/>
                    <a:p>
                      <a:pPr marL="0" marR="0" lvl="0" indent="0" algn="l" rtl="0">
                        <a:spcBef>
                          <a:spcPts val="0"/>
                        </a:spcBef>
                        <a:buSzPct val="25000"/>
                        <a:buNone/>
                      </a:pPr>
                      <a:r>
                        <a:rPr lang="en-US" sz="1400"/>
                        <a:t>Answer = Other</a:t>
                      </a:r>
                    </a:p>
                  </a:txBody>
                  <a:tcPr marL="91450" marR="91450" marT="45725" marB="45725"/>
                </a:tc>
                <a:tc>
                  <a:txBody>
                    <a:bodyPr/>
                    <a:lstStyle/>
                    <a:p>
                      <a:pPr marL="0" marR="0" lvl="0" indent="0" algn="ctr" rtl="0">
                        <a:spcBef>
                          <a:spcPts val="0"/>
                        </a:spcBef>
                        <a:buSzPct val="25000"/>
                        <a:buNone/>
                      </a:pPr>
                      <a:r>
                        <a:rPr lang="en-US" sz="1400"/>
                        <a:t>Count</a:t>
                      </a:r>
                    </a:p>
                  </a:txBody>
                  <a:tcPr marL="91450" marR="91450" marT="45725" marB="45725"/>
                </a:tc>
                <a:extLst>
                  <a:ext uri="{0D108BD9-81ED-4DB2-BD59-A6C34878D82A}">
                    <a16:rowId xmlns:a16="http://schemas.microsoft.com/office/drawing/2014/main" val="10000"/>
                  </a:ext>
                </a:extLst>
              </a:tr>
              <a:tr h="288975">
                <a:tc>
                  <a:txBody>
                    <a:bodyPr/>
                    <a:lstStyle/>
                    <a:p>
                      <a:pPr marL="0" marR="0" lvl="0" indent="0" algn="l" rtl="0">
                        <a:spcBef>
                          <a:spcPts val="0"/>
                        </a:spcBef>
                        <a:buSzPct val="25000"/>
                        <a:buNone/>
                      </a:pPr>
                      <a:r>
                        <a:rPr lang="en-US" sz="1400">
                          <a:solidFill>
                            <a:srgbClr val="C00000"/>
                          </a:solidFill>
                        </a:rPr>
                        <a:t>1</a:t>
                      </a:r>
                    </a:p>
                  </a:txBody>
                  <a:tcPr marL="91450" marR="91450" marT="45725" marB="45725"/>
                </a:tc>
                <a:tc>
                  <a:txBody>
                    <a:bodyPr/>
                    <a:lstStyle/>
                    <a:p>
                      <a:pPr marL="0" marR="0" lvl="0" indent="0" algn="l" rtl="0">
                        <a:spcBef>
                          <a:spcPts val="0"/>
                        </a:spcBef>
                        <a:buSzPct val="25000"/>
                        <a:buNone/>
                      </a:pPr>
                      <a:r>
                        <a:rPr lang="en-US" sz="1400">
                          <a:solidFill>
                            <a:srgbClr val="C00000"/>
                          </a:solidFill>
                        </a:rPr>
                        <a:t>ATV use or illegal personal watercraft usage</a:t>
                      </a:r>
                    </a:p>
                  </a:txBody>
                  <a:tcPr marL="91450" marR="91450" marT="45725" marB="45725"/>
                </a:tc>
                <a:tc>
                  <a:txBody>
                    <a:bodyPr/>
                    <a:lstStyle/>
                    <a:p>
                      <a:pPr marL="0" marR="0" lvl="0" indent="0" algn="ctr" rtl="0">
                        <a:spcBef>
                          <a:spcPts val="0"/>
                        </a:spcBef>
                        <a:buSzPct val="25000"/>
                        <a:buNone/>
                      </a:pPr>
                      <a:r>
                        <a:rPr lang="en-US" sz="1400">
                          <a:solidFill>
                            <a:srgbClr val="C00000"/>
                          </a:solidFill>
                        </a:rPr>
                        <a:t>13</a:t>
                      </a:r>
                    </a:p>
                  </a:txBody>
                  <a:tcPr marL="91450" marR="91450" marT="45725" marB="45725"/>
                </a:tc>
                <a:extLst>
                  <a:ext uri="{0D108BD9-81ED-4DB2-BD59-A6C34878D82A}">
                    <a16:rowId xmlns:a16="http://schemas.microsoft.com/office/drawing/2014/main" val="10001"/>
                  </a:ext>
                </a:extLst>
              </a:tr>
              <a:tr h="228600">
                <a:tc>
                  <a:txBody>
                    <a:bodyPr/>
                    <a:lstStyle/>
                    <a:p>
                      <a:pPr marL="0" marR="0" lvl="0" indent="0" algn="l" rtl="0">
                        <a:spcBef>
                          <a:spcPts val="0"/>
                        </a:spcBef>
                        <a:buSzPct val="25000"/>
                        <a:buNone/>
                      </a:pPr>
                      <a:r>
                        <a:rPr lang="en-US" sz="1400"/>
                        <a:t>2</a:t>
                      </a:r>
                    </a:p>
                  </a:txBody>
                  <a:tcPr marL="91450" marR="91450" marT="45725" marB="45725"/>
                </a:tc>
                <a:tc>
                  <a:txBody>
                    <a:bodyPr/>
                    <a:lstStyle/>
                    <a:p>
                      <a:pPr marL="0" marR="0" lvl="0" indent="0" algn="l" rtl="0">
                        <a:spcBef>
                          <a:spcPts val="0"/>
                        </a:spcBef>
                        <a:buSzPct val="25000"/>
                        <a:buNone/>
                      </a:pPr>
                      <a:r>
                        <a:rPr lang="en-US" sz="1400"/>
                        <a:t>Drunks on the beach/Disrespect of resources</a:t>
                      </a:r>
                    </a:p>
                  </a:txBody>
                  <a:tcPr marL="91450" marR="91450" marT="45725" marB="45725"/>
                </a:tc>
                <a:tc>
                  <a:txBody>
                    <a:bodyPr/>
                    <a:lstStyle/>
                    <a:p>
                      <a:pPr marL="0" marR="0" lvl="0" indent="0" algn="ctr" rtl="0">
                        <a:spcBef>
                          <a:spcPts val="0"/>
                        </a:spcBef>
                        <a:buSzPct val="25000"/>
                        <a:buNone/>
                      </a:pPr>
                      <a:r>
                        <a:rPr lang="en-US" sz="1400"/>
                        <a:t>10</a:t>
                      </a:r>
                    </a:p>
                  </a:txBody>
                  <a:tcPr marL="91450" marR="91450" marT="45725" marB="45725"/>
                </a:tc>
                <a:extLst>
                  <a:ext uri="{0D108BD9-81ED-4DB2-BD59-A6C34878D82A}">
                    <a16:rowId xmlns:a16="http://schemas.microsoft.com/office/drawing/2014/main" val="10002"/>
                  </a:ext>
                </a:extLst>
              </a:tr>
              <a:tr h="259075">
                <a:tc>
                  <a:txBody>
                    <a:bodyPr/>
                    <a:lstStyle/>
                    <a:p>
                      <a:pPr marL="0" marR="0" lvl="0" indent="0" algn="l" rtl="0">
                        <a:spcBef>
                          <a:spcPts val="0"/>
                        </a:spcBef>
                        <a:buSzPct val="25000"/>
                        <a:buNone/>
                      </a:pPr>
                      <a:r>
                        <a:rPr lang="en-US" sz="1400"/>
                        <a:t>3</a:t>
                      </a:r>
                    </a:p>
                  </a:txBody>
                  <a:tcPr marL="91450" marR="91450" marT="45725" marB="45725"/>
                </a:tc>
                <a:tc>
                  <a:txBody>
                    <a:bodyPr/>
                    <a:lstStyle/>
                    <a:p>
                      <a:pPr marL="0" marR="0" lvl="0" indent="0" algn="l" rtl="0">
                        <a:spcBef>
                          <a:spcPts val="0"/>
                        </a:spcBef>
                        <a:buSzPct val="25000"/>
                        <a:buNone/>
                      </a:pPr>
                      <a:r>
                        <a:rPr lang="en-US" sz="1400">
                          <a:solidFill>
                            <a:schemeClr val="dk1"/>
                          </a:solidFill>
                        </a:rPr>
                        <a:t>Dogs (and everything that comes along with them)</a:t>
                      </a:r>
                    </a:p>
                  </a:txBody>
                  <a:tcPr marL="91450" marR="91450" marT="45725" marB="45725"/>
                </a:tc>
                <a:tc>
                  <a:txBody>
                    <a:bodyPr/>
                    <a:lstStyle/>
                    <a:p>
                      <a:pPr marL="0" marR="0" lvl="0" indent="0" algn="ctr" rtl="0">
                        <a:spcBef>
                          <a:spcPts val="0"/>
                        </a:spcBef>
                        <a:buSzPct val="25000"/>
                        <a:buNone/>
                      </a:pPr>
                      <a:r>
                        <a:rPr lang="en-US" sz="1400">
                          <a:solidFill>
                            <a:schemeClr val="dk1"/>
                          </a:solidFill>
                        </a:rPr>
                        <a:t>8</a:t>
                      </a:r>
                    </a:p>
                  </a:txBody>
                  <a:tcPr marL="91450" marR="91450" marT="45725" marB="45725"/>
                </a:tc>
                <a:extLst>
                  <a:ext uri="{0D108BD9-81ED-4DB2-BD59-A6C34878D82A}">
                    <a16:rowId xmlns:a16="http://schemas.microsoft.com/office/drawing/2014/main" val="10003"/>
                  </a:ext>
                </a:extLst>
              </a:tr>
              <a:tr h="289550">
                <a:tc>
                  <a:txBody>
                    <a:bodyPr/>
                    <a:lstStyle/>
                    <a:p>
                      <a:pPr marL="0" marR="0" lvl="0" indent="0" algn="l" rtl="0">
                        <a:spcBef>
                          <a:spcPts val="0"/>
                        </a:spcBef>
                        <a:buSzPct val="25000"/>
                        <a:buNone/>
                      </a:pPr>
                      <a:r>
                        <a:rPr lang="en-US" sz="1400"/>
                        <a:t>4</a:t>
                      </a:r>
                    </a:p>
                  </a:txBody>
                  <a:tcPr marL="91450" marR="91450" marT="45725" marB="45725"/>
                </a:tc>
                <a:tc>
                  <a:txBody>
                    <a:bodyPr/>
                    <a:lstStyle/>
                    <a:p>
                      <a:pPr marL="0" marR="0" lvl="0" indent="0" algn="l" rtl="0">
                        <a:spcBef>
                          <a:spcPts val="0"/>
                        </a:spcBef>
                        <a:buSzPct val="25000"/>
                        <a:buNone/>
                      </a:pPr>
                      <a:r>
                        <a:rPr lang="en-US" sz="1400"/>
                        <a:t>Other boaters not following rules</a:t>
                      </a:r>
                    </a:p>
                  </a:txBody>
                  <a:tcPr marL="91450" marR="91450" marT="45725" marB="45725"/>
                </a:tc>
                <a:tc>
                  <a:txBody>
                    <a:bodyPr/>
                    <a:lstStyle/>
                    <a:p>
                      <a:pPr marL="0" marR="0" lvl="0" indent="0" algn="ctr" rtl="0">
                        <a:spcBef>
                          <a:spcPts val="0"/>
                        </a:spcBef>
                        <a:buSzPct val="25000"/>
                        <a:buNone/>
                      </a:pPr>
                      <a:r>
                        <a:rPr lang="en-US" sz="1400"/>
                        <a:t>6</a:t>
                      </a:r>
                    </a:p>
                  </a:txBody>
                  <a:tcPr marL="91450" marR="91450" marT="45725" marB="45725"/>
                </a:tc>
                <a:extLst>
                  <a:ext uri="{0D108BD9-81ED-4DB2-BD59-A6C34878D82A}">
                    <a16:rowId xmlns:a16="http://schemas.microsoft.com/office/drawing/2014/main" val="10004"/>
                  </a:ext>
                </a:extLst>
              </a:tr>
              <a:tr h="289550">
                <a:tc>
                  <a:txBody>
                    <a:bodyPr/>
                    <a:lstStyle/>
                    <a:p>
                      <a:pPr marL="0" marR="0" lvl="0" indent="0" algn="l" rtl="0">
                        <a:spcBef>
                          <a:spcPts val="0"/>
                        </a:spcBef>
                        <a:buSzPct val="25000"/>
                        <a:buNone/>
                      </a:pPr>
                      <a:r>
                        <a:rPr lang="en-US" sz="1400"/>
                        <a:t>5</a:t>
                      </a:r>
                    </a:p>
                  </a:txBody>
                  <a:tcPr marL="91450" marR="91450" marT="45725" marB="45725"/>
                </a:tc>
                <a:tc>
                  <a:txBody>
                    <a:bodyPr/>
                    <a:lstStyle/>
                    <a:p>
                      <a:pPr marL="0" marR="0" lvl="0" indent="0" algn="l" rtl="0">
                        <a:spcBef>
                          <a:spcPts val="0"/>
                        </a:spcBef>
                        <a:buSzPct val="25000"/>
                        <a:buNone/>
                      </a:pPr>
                      <a:r>
                        <a:rPr lang="en-US" sz="1400"/>
                        <a:t>Lack of Public Access/Lack of Transportation</a:t>
                      </a:r>
                    </a:p>
                  </a:txBody>
                  <a:tcPr marL="91450" marR="91450" marT="45725" marB="45725"/>
                </a:tc>
                <a:tc>
                  <a:txBody>
                    <a:bodyPr/>
                    <a:lstStyle/>
                    <a:p>
                      <a:pPr marL="0" marR="0" lvl="0" indent="0" algn="ctr" rtl="0">
                        <a:spcBef>
                          <a:spcPts val="0"/>
                        </a:spcBef>
                        <a:buSzPct val="25000"/>
                        <a:buNone/>
                      </a:pPr>
                      <a:r>
                        <a:rPr lang="en-US" sz="1400"/>
                        <a:t>5</a:t>
                      </a:r>
                    </a:p>
                  </a:txBody>
                  <a:tcPr marL="91450" marR="91450" marT="45725" marB="45725"/>
                </a:tc>
                <a:extLst>
                  <a:ext uri="{0D108BD9-81ED-4DB2-BD59-A6C34878D82A}">
                    <a16:rowId xmlns:a16="http://schemas.microsoft.com/office/drawing/2014/main" val="10005"/>
                  </a:ext>
                </a:extLst>
              </a:tr>
              <a:tr h="304800">
                <a:tc>
                  <a:txBody>
                    <a:bodyPr/>
                    <a:lstStyle/>
                    <a:p>
                      <a:pPr marL="0" marR="0" lvl="0" indent="0" algn="l" rtl="0">
                        <a:spcBef>
                          <a:spcPts val="0"/>
                        </a:spcBef>
                        <a:buSzPct val="25000"/>
                        <a:buNone/>
                      </a:pPr>
                      <a:r>
                        <a:rPr lang="en-US" sz="1400"/>
                        <a:t>6</a:t>
                      </a:r>
                    </a:p>
                  </a:txBody>
                  <a:tcPr marL="91450" marR="91450" marT="45725" marB="45725"/>
                </a:tc>
                <a:tc>
                  <a:txBody>
                    <a:bodyPr/>
                    <a:lstStyle/>
                    <a:p>
                      <a:pPr marL="0" marR="0" lvl="0" indent="0" algn="l" rtl="0">
                        <a:spcBef>
                          <a:spcPts val="0"/>
                        </a:spcBef>
                        <a:buSzPct val="25000"/>
                        <a:buNone/>
                      </a:pPr>
                      <a:r>
                        <a:rPr lang="en-US" sz="1400"/>
                        <a:t>Parking fees/Bathroom conditions/Beach Fees</a:t>
                      </a:r>
                    </a:p>
                  </a:txBody>
                  <a:tcPr marL="91450" marR="91450" marT="45725" marB="45725"/>
                </a:tc>
                <a:tc>
                  <a:txBody>
                    <a:bodyPr/>
                    <a:lstStyle/>
                    <a:p>
                      <a:pPr marL="0" marR="0" lvl="0" indent="0" algn="ctr" rtl="0">
                        <a:spcBef>
                          <a:spcPts val="0"/>
                        </a:spcBef>
                        <a:buSzPct val="25000"/>
                        <a:buNone/>
                      </a:pPr>
                      <a:r>
                        <a:rPr lang="en-US" sz="1400"/>
                        <a:t>4</a:t>
                      </a:r>
                    </a:p>
                  </a:txBody>
                  <a:tcPr marL="91450" marR="91450" marT="45725" marB="45725"/>
                </a:tc>
                <a:extLst>
                  <a:ext uri="{0D108BD9-81ED-4DB2-BD59-A6C34878D82A}">
                    <a16:rowId xmlns:a16="http://schemas.microsoft.com/office/drawing/2014/main" val="10006"/>
                  </a:ext>
                </a:extLst>
              </a:tr>
              <a:tr h="304800">
                <a:tc>
                  <a:txBody>
                    <a:bodyPr/>
                    <a:lstStyle/>
                    <a:p>
                      <a:pPr marL="0" marR="0" lvl="0" indent="0" algn="l" rtl="0">
                        <a:spcBef>
                          <a:spcPts val="0"/>
                        </a:spcBef>
                        <a:buSzPct val="25000"/>
                        <a:buNone/>
                      </a:pPr>
                      <a:r>
                        <a:rPr lang="en-US" sz="1400"/>
                        <a:t>7</a:t>
                      </a:r>
                    </a:p>
                  </a:txBody>
                  <a:tcPr marL="91450" marR="91450" marT="45725" marB="45725"/>
                </a:tc>
                <a:tc>
                  <a:txBody>
                    <a:bodyPr/>
                    <a:lstStyle/>
                    <a:p>
                      <a:pPr marL="0" marR="0" lvl="0" indent="0" algn="l" rtl="0">
                        <a:spcBef>
                          <a:spcPts val="0"/>
                        </a:spcBef>
                        <a:buSzPct val="25000"/>
                        <a:buNone/>
                      </a:pPr>
                      <a:r>
                        <a:rPr lang="en-US" sz="1400"/>
                        <a:t>Loud music/cell phone use</a:t>
                      </a:r>
                    </a:p>
                  </a:txBody>
                  <a:tcPr marL="91450" marR="91450" marT="45725" marB="45725"/>
                </a:tc>
                <a:tc>
                  <a:txBody>
                    <a:bodyPr/>
                    <a:lstStyle/>
                    <a:p>
                      <a:pPr marL="0" marR="0" lvl="0" indent="0" algn="ctr" rtl="0">
                        <a:spcBef>
                          <a:spcPts val="0"/>
                        </a:spcBef>
                        <a:buSzPct val="25000"/>
                        <a:buNone/>
                      </a:pPr>
                      <a:r>
                        <a:rPr lang="en-US" sz="1400"/>
                        <a:t>3</a:t>
                      </a:r>
                    </a:p>
                  </a:txBody>
                  <a:tcPr marL="91450" marR="91450" marT="45725" marB="45725"/>
                </a:tc>
                <a:extLst>
                  <a:ext uri="{0D108BD9-81ED-4DB2-BD59-A6C34878D82A}">
                    <a16:rowId xmlns:a16="http://schemas.microsoft.com/office/drawing/2014/main" val="10007"/>
                  </a:ext>
                </a:extLst>
              </a:tr>
              <a:tr h="251150">
                <a:tc>
                  <a:txBody>
                    <a:bodyPr/>
                    <a:lstStyle/>
                    <a:p>
                      <a:pPr marL="0" marR="0" lvl="0" indent="0" algn="l" rtl="0">
                        <a:spcBef>
                          <a:spcPts val="0"/>
                        </a:spcBef>
                        <a:buSzPct val="25000"/>
                        <a:buNone/>
                      </a:pPr>
                      <a:r>
                        <a:rPr lang="en-US" sz="1400"/>
                        <a:t>8</a:t>
                      </a:r>
                    </a:p>
                  </a:txBody>
                  <a:tcPr marL="91450" marR="91450" marT="45725" marB="45725"/>
                </a:tc>
                <a:tc>
                  <a:txBody>
                    <a:bodyPr/>
                    <a:lstStyle/>
                    <a:p>
                      <a:pPr marL="0" marR="0" lvl="0" indent="0" algn="l" rtl="0">
                        <a:spcBef>
                          <a:spcPts val="0"/>
                        </a:spcBef>
                        <a:buSzPct val="25000"/>
                        <a:buNone/>
                      </a:pPr>
                      <a:r>
                        <a:rPr lang="en-US" sz="1400"/>
                        <a:t>Removal or degradation of plant life for active recreation/crowds</a:t>
                      </a:r>
                    </a:p>
                  </a:txBody>
                  <a:tcPr marL="91450" marR="91450" marT="45725" marB="45725"/>
                </a:tc>
                <a:tc>
                  <a:txBody>
                    <a:bodyPr/>
                    <a:lstStyle/>
                    <a:p>
                      <a:pPr marL="0" marR="0" lvl="0" indent="0" algn="ctr" rtl="0">
                        <a:spcBef>
                          <a:spcPts val="0"/>
                        </a:spcBef>
                        <a:buSzPct val="25000"/>
                        <a:buNone/>
                      </a:pPr>
                      <a:r>
                        <a:rPr lang="en-US" sz="1400"/>
                        <a:t>3</a:t>
                      </a:r>
                    </a:p>
                  </a:txBody>
                  <a:tcPr marL="91450" marR="91450" marT="45725" marB="45725"/>
                </a:tc>
                <a:extLst>
                  <a:ext uri="{0D108BD9-81ED-4DB2-BD59-A6C34878D82A}">
                    <a16:rowId xmlns:a16="http://schemas.microsoft.com/office/drawing/2014/main" val="10008"/>
                  </a:ext>
                </a:extLst>
              </a:tr>
              <a:tr h="281625">
                <a:tc>
                  <a:txBody>
                    <a:bodyPr/>
                    <a:lstStyle/>
                    <a:p>
                      <a:pPr marL="0" marR="0" lvl="0" indent="0" algn="l" rtl="0">
                        <a:spcBef>
                          <a:spcPts val="0"/>
                        </a:spcBef>
                        <a:buSzPct val="25000"/>
                        <a:buNone/>
                      </a:pPr>
                      <a:r>
                        <a:rPr lang="en-US" sz="1400"/>
                        <a:t>9</a:t>
                      </a:r>
                    </a:p>
                  </a:txBody>
                  <a:tcPr marL="91450" marR="91450" marT="45725" marB="45725"/>
                </a:tc>
                <a:tc>
                  <a:txBody>
                    <a:bodyPr/>
                    <a:lstStyle/>
                    <a:p>
                      <a:pPr marL="0" marR="0" lvl="0" indent="0" algn="l" rtl="0">
                        <a:spcBef>
                          <a:spcPts val="0"/>
                        </a:spcBef>
                        <a:buSzPct val="25000"/>
                        <a:buNone/>
                      </a:pPr>
                      <a:r>
                        <a:rPr lang="en-US" sz="1400"/>
                        <a:t>Coastal erosion/Algae blooms/oil on beach</a:t>
                      </a:r>
                    </a:p>
                  </a:txBody>
                  <a:tcPr marL="91450" marR="91450" marT="45725" marB="45725"/>
                </a:tc>
                <a:tc>
                  <a:txBody>
                    <a:bodyPr/>
                    <a:lstStyle/>
                    <a:p>
                      <a:pPr marL="0" marR="0" lvl="0" indent="0" algn="ctr" rtl="0">
                        <a:spcBef>
                          <a:spcPts val="0"/>
                        </a:spcBef>
                        <a:buSzPct val="25000"/>
                        <a:buNone/>
                      </a:pPr>
                      <a:r>
                        <a:rPr lang="en-US" sz="1400"/>
                        <a:t>3</a:t>
                      </a:r>
                    </a:p>
                  </a:txBody>
                  <a:tcPr marL="91450" marR="91450" marT="45725" marB="45725"/>
                </a:tc>
                <a:extLst>
                  <a:ext uri="{0D108BD9-81ED-4DB2-BD59-A6C34878D82A}">
                    <a16:rowId xmlns:a16="http://schemas.microsoft.com/office/drawing/2014/main" val="10009"/>
                  </a:ext>
                </a:extLst>
              </a:tr>
              <a:tr h="228600">
                <a:tc>
                  <a:txBody>
                    <a:bodyPr/>
                    <a:lstStyle/>
                    <a:p>
                      <a:pPr marL="0" marR="0" lvl="0" indent="0" algn="l" rtl="0">
                        <a:spcBef>
                          <a:spcPts val="0"/>
                        </a:spcBef>
                        <a:buSzPct val="25000"/>
                        <a:buNone/>
                      </a:pPr>
                      <a:r>
                        <a:rPr lang="en-US" sz="1400"/>
                        <a:t>10</a:t>
                      </a:r>
                    </a:p>
                  </a:txBody>
                  <a:tcPr marL="91450" marR="91450" marT="45725" marB="45725"/>
                </a:tc>
                <a:tc>
                  <a:txBody>
                    <a:bodyPr/>
                    <a:lstStyle/>
                    <a:p>
                      <a:pPr marL="0" marR="0" lvl="0" indent="0" algn="l" rtl="0">
                        <a:spcBef>
                          <a:spcPts val="0"/>
                        </a:spcBef>
                        <a:buSzPct val="25000"/>
                        <a:buNone/>
                      </a:pPr>
                      <a:r>
                        <a:rPr lang="en-US" sz="1400"/>
                        <a:t>Bugs/Insects/Mosquitos</a:t>
                      </a:r>
                    </a:p>
                  </a:txBody>
                  <a:tcPr marL="91450" marR="91450" marT="45725" marB="45725"/>
                </a:tc>
                <a:tc>
                  <a:txBody>
                    <a:bodyPr/>
                    <a:lstStyle/>
                    <a:p>
                      <a:pPr marL="0" marR="0" lvl="0" indent="0" algn="ctr" rtl="0">
                        <a:spcBef>
                          <a:spcPts val="0"/>
                        </a:spcBef>
                        <a:buSzPct val="25000"/>
                        <a:buNone/>
                      </a:pPr>
                      <a:r>
                        <a:rPr lang="en-US" sz="1400"/>
                        <a:t>3</a:t>
                      </a:r>
                    </a:p>
                  </a:txBody>
                  <a:tcPr marL="91450" marR="91450" marT="45725" marB="45725"/>
                </a:tc>
                <a:extLst>
                  <a:ext uri="{0D108BD9-81ED-4DB2-BD59-A6C34878D82A}">
                    <a16:rowId xmlns:a16="http://schemas.microsoft.com/office/drawing/2014/main" val="10010"/>
                  </a:ext>
                </a:extLst>
              </a:tr>
              <a:tr h="259075">
                <a:tc>
                  <a:txBody>
                    <a:bodyPr/>
                    <a:lstStyle/>
                    <a:p>
                      <a:pPr marL="0" marR="0" lvl="0" indent="0" algn="l" rtl="0">
                        <a:spcBef>
                          <a:spcPts val="0"/>
                        </a:spcBef>
                        <a:buSzPct val="25000"/>
                        <a:buNone/>
                      </a:pPr>
                      <a:r>
                        <a:rPr lang="en-US" sz="1400"/>
                        <a:t>11</a:t>
                      </a:r>
                    </a:p>
                  </a:txBody>
                  <a:tcPr marL="91450" marR="91450" marT="45725" marB="45725"/>
                </a:tc>
                <a:tc>
                  <a:txBody>
                    <a:bodyPr/>
                    <a:lstStyle/>
                    <a:p>
                      <a:pPr marL="0" marR="0" lvl="0" indent="0" algn="l" rtl="0">
                        <a:spcBef>
                          <a:spcPts val="0"/>
                        </a:spcBef>
                        <a:buSzPct val="25000"/>
                        <a:buNone/>
                      </a:pPr>
                      <a:r>
                        <a:rPr lang="en-US" sz="1400"/>
                        <a:t>Jellyfish/sharks</a:t>
                      </a:r>
                    </a:p>
                  </a:txBody>
                  <a:tcPr marL="91450" marR="91450" marT="45725" marB="45725"/>
                </a:tc>
                <a:tc>
                  <a:txBody>
                    <a:bodyPr/>
                    <a:lstStyle/>
                    <a:p>
                      <a:pPr marL="0" marR="0" lvl="0" indent="0" algn="ctr" rtl="0">
                        <a:spcBef>
                          <a:spcPts val="0"/>
                        </a:spcBef>
                        <a:buSzPct val="25000"/>
                        <a:buNone/>
                      </a:pPr>
                      <a:r>
                        <a:rPr lang="en-US" sz="1400"/>
                        <a:t>3</a:t>
                      </a:r>
                    </a:p>
                  </a:txBody>
                  <a:tcPr marL="91450" marR="91450" marT="45725" marB="45725"/>
                </a:tc>
                <a:extLst>
                  <a:ext uri="{0D108BD9-81ED-4DB2-BD59-A6C34878D82A}">
                    <a16:rowId xmlns:a16="http://schemas.microsoft.com/office/drawing/2014/main" val="10011"/>
                  </a:ext>
                </a:extLst>
              </a:tr>
              <a:tr h="259075">
                <a:tc>
                  <a:txBody>
                    <a:bodyPr/>
                    <a:lstStyle/>
                    <a:p>
                      <a:pPr marL="0" marR="0" lvl="0" indent="0" algn="l" rtl="0">
                        <a:spcBef>
                          <a:spcPts val="0"/>
                        </a:spcBef>
                        <a:buSzPct val="25000"/>
                        <a:buNone/>
                      </a:pPr>
                      <a:r>
                        <a:rPr lang="en-US" sz="1400"/>
                        <a:t>12</a:t>
                      </a:r>
                    </a:p>
                  </a:txBody>
                  <a:tcPr marL="91450" marR="91450" marT="45725" marB="45725"/>
                </a:tc>
                <a:tc>
                  <a:txBody>
                    <a:bodyPr/>
                    <a:lstStyle/>
                    <a:p>
                      <a:pPr marL="0" marR="0" lvl="0" indent="0" algn="l" rtl="0">
                        <a:spcBef>
                          <a:spcPts val="0"/>
                        </a:spcBef>
                        <a:buSzPct val="25000"/>
                        <a:buNone/>
                      </a:pPr>
                      <a:r>
                        <a:rPr lang="en-US" sz="1400"/>
                        <a:t>Fishing in posted swimming areas</a:t>
                      </a:r>
                    </a:p>
                  </a:txBody>
                  <a:tcPr marL="91450" marR="91450" marT="45725" marB="45725"/>
                </a:tc>
                <a:tc>
                  <a:txBody>
                    <a:bodyPr/>
                    <a:lstStyle/>
                    <a:p>
                      <a:pPr marL="0" marR="0" lvl="0" indent="0" algn="ctr" rtl="0">
                        <a:spcBef>
                          <a:spcPts val="0"/>
                        </a:spcBef>
                        <a:buSzPct val="25000"/>
                        <a:buNone/>
                      </a:pPr>
                      <a:r>
                        <a:rPr lang="en-US" sz="1400"/>
                        <a:t>2</a:t>
                      </a:r>
                    </a:p>
                  </a:txBody>
                  <a:tcPr marL="91450" marR="91450" marT="45725" marB="45725"/>
                </a:tc>
                <a:extLst>
                  <a:ext uri="{0D108BD9-81ED-4DB2-BD59-A6C34878D82A}">
                    <a16:rowId xmlns:a16="http://schemas.microsoft.com/office/drawing/2014/main" val="10012"/>
                  </a:ext>
                </a:extLst>
              </a:tr>
              <a:tr h="259075">
                <a:tc>
                  <a:txBody>
                    <a:bodyPr/>
                    <a:lstStyle/>
                    <a:p>
                      <a:pPr marL="0" marR="0" lvl="0" indent="0" algn="l" rtl="0">
                        <a:spcBef>
                          <a:spcPts val="0"/>
                        </a:spcBef>
                        <a:buSzPct val="25000"/>
                        <a:buNone/>
                      </a:pPr>
                      <a:r>
                        <a:rPr lang="en-US" sz="1400"/>
                        <a:t>13</a:t>
                      </a:r>
                    </a:p>
                  </a:txBody>
                  <a:tcPr marL="91450" marR="91450" marT="45725" marB="45725"/>
                </a:tc>
                <a:tc>
                  <a:txBody>
                    <a:bodyPr/>
                    <a:lstStyle/>
                    <a:p>
                      <a:pPr marL="0" marR="0" lvl="0" indent="0" algn="l" rtl="0">
                        <a:spcBef>
                          <a:spcPts val="0"/>
                        </a:spcBef>
                        <a:buSzPct val="25000"/>
                        <a:buNone/>
                      </a:pPr>
                      <a:r>
                        <a:rPr lang="en-US" sz="1400"/>
                        <a:t>Weather (e.g. rain or high winds)</a:t>
                      </a:r>
                    </a:p>
                  </a:txBody>
                  <a:tcPr marL="91450" marR="91450" marT="45725" marB="45725"/>
                </a:tc>
                <a:tc>
                  <a:txBody>
                    <a:bodyPr/>
                    <a:lstStyle/>
                    <a:p>
                      <a:pPr marL="0" marR="0" lvl="0" indent="0" algn="ctr" rtl="0">
                        <a:spcBef>
                          <a:spcPts val="0"/>
                        </a:spcBef>
                        <a:buSzPct val="25000"/>
                        <a:buNone/>
                      </a:pPr>
                      <a:r>
                        <a:rPr lang="en-US" sz="1400"/>
                        <a:t>2</a:t>
                      </a:r>
                    </a:p>
                  </a:txBody>
                  <a:tcPr marL="91450" marR="91450" marT="45725" marB="45725"/>
                </a:tc>
                <a:extLst>
                  <a:ext uri="{0D108BD9-81ED-4DB2-BD59-A6C34878D82A}">
                    <a16:rowId xmlns:a16="http://schemas.microsoft.com/office/drawing/2014/main" val="10013"/>
                  </a:ext>
                </a:extLst>
              </a:tr>
              <a:tr h="332275">
                <a:tc>
                  <a:txBody>
                    <a:bodyPr/>
                    <a:lstStyle/>
                    <a:p>
                      <a:pPr marL="0" marR="0" lvl="0" indent="0" algn="l" rtl="0">
                        <a:spcBef>
                          <a:spcPts val="0"/>
                        </a:spcBef>
                        <a:buSzPct val="25000"/>
                        <a:buNone/>
                      </a:pPr>
                      <a:r>
                        <a:rPr lang="en-US" sz="1400"/>
                        <a:t>14</a:t>
                      </a:r>
                    </a:p>
                  </a:txBody>
                  <a:tcPr marL="91450" marR="91450" marT="45725" marB="45725"/>
                </a:tc>
                <a:tc>
                  <a:txBody>
                    <a:bodyPr/>
                    <a:lstStyle/>
                    <a:p>
                      <a:pPr marL="0" marR="0" lvl="0" indent="0" algn="l" rtl="0">
                        <a:spcBef>
                          <a:spcPts val="0"/>
                        </a:spcBef>
                        <a:buSzPct val="25000"/>
                        <a:buNone/>
                      </a:pPr>
                      <a:r>
                        <a:rPr lang="en-US" sz="1400"/>
                        <a:t>Destruction of surfing breaks by beach replenishment</a:t>
                      </a:r>
                    </a:p>
                  </a:txBody>
                  <a:tcPr marL="91450" marR="91450" marT="45725" marB="45725"/>
                </a:tc>
                <a:tc>
                  <a:txBody>
                    <a:bodyPr/>
                    <a:lstStyle/>
                    <a:p>
                      <a:pPr marL="0" marR="0" lvl="0" indent="0" algn="ctr" rtl="0">
                        <a:spcBef>
                          <a:spcPts val="0"/>
                        </a:spcBef>
                        <a:buSzPct val="25000"/>
                        <a:buNone/>
                      </a:pPr>
                      <a:r>
                        <a:rPr lang="en-US" sz="1400"/>
                        <a:t>1</a:t>
                      </a:r>
                    </a:p>
                  </a:txBody>
                  <a:tcPr marL="91450" marR="91450" marT="45725" marB="45725"/>
                </a:tc>
                <a:extLst>
                  <a:ext uri="{0D108BD9-81ED-4DB2-BD59-A6C34878D82A}">
                    <a16:rowId xmlns:a16="http://schemas.microsoft.com/office/drawing/2014/main" val="10014"/>
                  </a:ext>
                </a:extLst>
              </a:tr>
              <a:tr h="427525">
                <a:tc>
                  <a:txBody>
                    <a:bodyPr/>
                    <a:lstStyle/>
                    <a:p>
                      <a:pPr marL="0" marR="0" lvl="0" indent="0" algn="l" rtl="0">
                        <a:spcBef>
                          <a:spcPts val="0"/>
                        </a:spcBef>
                        <a:buSzPct val="25000"/>
                        <a:buNone/>
                      </a:pPr>
                      <a:r>
                        <a:rPr lang="en-US" sz="1400"/>
                        <a:t>15</a:t>
                      </a:r>
                    </a:p>
                  </a:txBody>
                  <a:tcPr marL="91450" marR="91450" marT="45725" marB="45725"/>
                </a:tc>
                <a:tc>
                  <a:txBody>
                    <a:bodyPr/>
                    <a:lstStyle/>
                    <a:p>
                      <a:pPr marL="0" marR="0" lvl="0" indent="0" algn="l" rtl="0">
                        <a:spcBef>
                          <a:spcPts val="0"/>
                        </a:spcBef>
                        <a:buSzPct val="25000"/>
                        <a:buNone/>
                      </a:pPr>
                      <a:r>
                        <a:rPr lang="en-US" sz="1400"/>
                        <a:t>Lack of free water filling stations for water containers</a:t>
                      </a:r>
                    </a:p>
                  </a:txBody>
                  <a:tcPr marL="91450" marR="91450" marT="45725" marB="45725"/>
                </a:tc>
                <a:tc>
                  <a:txBody>
                    <a:bodyPr/>
                    <a:lstStyle/>
                    <a:p>
                      <a:pPr marL="0" marR="0" lvl="0" indent="0" algn="ctr" rtl="0">
                        <a:spcBef>
                          <a:spcPts val="0"/>
                        </a:spcBef>
                        <a:buSzPct val="25000"/>
                        <a:buNone/>
                      </a:pPr>
                      <a:r>
                        <a:rPr lang="en-US" sz="1400"/>
                        <a:t>1</a:t>
                      </a:r>
                    </a:p>
                  </a:txBody>
                  <a:tcPr marL="91450" marR="91450" marT="45725" marB="45725"/>
                </a:tc>
                <a:extLst>
                  <a:ext uri="{0D108BD9-81ED-4DB2-BD59-A6C34878D82A}">
                    <a16:rowId xmlns:a16="http://schemas.microsoft.com/office/drawing/2014/main" val="1001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buSzPct val="25000"/>
              <a:buNone/>
            </a:pPr>
            <a:r>
              <a:rPr lang="en-US" sz="3000">
                <a:solidFill>
                  <a:schemeClr val="lt1"/>
                </a:solidFill>
                <a:latin typeface="Avenir"/>
                <a:ea typeface="Avenir"/>
                <a:cs typeface="Avenir"/>
                <a:sym typeface="Avenir"/>
              </a:rPr>
              <a:t>Discussion Session </a:t>
            </a:r>
          </a:p>
        </p:txBody>
      </p:sp>
      <p:sp>
        <p:nvSpPr>
          <p:cNvPr id="241" name="Shape 241"/>
          <p:cNvSpPr txBox="1"/>
          <p:nvPr/>
        </p:nvSpPr>
        <p:spPr>
          <a:xfrm>
            <a:off x="457200" y="1676400"/>
            <a:ext cx="8153400" cy="323165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a:solidFill>
                  <a:schemeClr val="dk1"/>
                </a:solidFill>
                <a:latin typeface="Avenir"/>
                <a:ea typeface="Avenir"/>
                <a:cs typeface="Avenir"/>
                <a:sym typeface="Avenir"/>
              </a:rPr>
              <a:t>Topics will include:</a:t>
            </a:r>
          </a:p>
          <a:p>
            <a:pPr marL="0" marR="0" lvl="0" indent="0" algn="l" rtl="0">
              <a:spcBef>
                <a:spcPts val="0"/>
              </a:spcBef>
              <a:buNone/>
            </a:pPr>
            <a:endParaRPr sz="2400">
              <a:solidFill>
                <a:schemeClr val="dk1"/>
              </a:solidFill>
              <a:latin typeface="Avenir"/>
              <a:ea typeface="Avenir"/>
              <a:cs typeface="Avenir"/>
              <a:sym typeface="Avenir"/>
            </a:endParaRPr>
          </a:p>
          <a:p>
            <a:pPr marL="457200" marR="0" lvl="0" indent="-457200" algn="l" rtl="0">
              <a:spcBef>
                <a:spcPts val="0"/>
              </a:spcBef>
              <a:buClr>
                <a:schemeClr val="dk1"/>
              </a:buClr>
              <a:buSzPct val="100000"/>
              <a:buFont typeface="Avenir"/>
              <a:buAutoNum type="arabicPeriod"/>
            </a:pPr>
            <a:r>
              <a:rPr lang="en-US" sz="2400">
                <a:solidFill>
                  <a:schemeClr val="dk1"/>
                </a:solidFill>
                <a:latin typeface="Avenir"/>
                <a:ea typeface="Avenir"/>
                <a:cs typeface="Avenir"/>
                <a:sym typeface="Avenir"/>
              </a:rPr>
              <a:t>Defining important areas</a:t>
            </a:r>
          </a:p>
          <a:p>
            <a:pPr marL="457200" marR="0" lvl="0" indent="-457200" algn="l" rtl="0">
              <a:spcBef>
                <a:spcPts val="0"/>
              </a:spcBef>
              <a:buClr>
                <a:schemeClr val="dk1"/>
              </a:buClr>
              <a:buFont typeface="Calibri"/>
              <a:buNone/>
            </a:pPr>
            <a:endParaRPr sz="2400">
              <a:solidFill>
                <a:schemeClr val="dk1"/>
              </a:solidFill>
              <a:latin typeface="Avenir"/>
              <a:ea typeface="Avenir"/>
              <a:cs typeface="Avenir"/>
              <a:sym typeface="Avenir"/>
            </a:endParaRPr>
          </a:p>
          <a:p>
            <a:pPr marL="457200" marR="0" lvl="0" indent="-457200" algn="l" rtl="0">
              <a:spcBef>
                <a:spcPts val="0"/>
              </a:spcBef>
              <a:buClr>
                <a:schemeClr val="dk1"/>
              </a:buClr>
              <a:buSzPct val="100000"/>
              <a:buFont typeface="Avenir"/>
              <a:buAutoNum type="arabicPeriod"/>
            </a:pPr>
            <a:r>
              <a:rPr lang="en-US" sz="2400">
                <a:solidFill>
                  <a:schemeClr val="dk1"/>
                </a:solidFill>
                <a:latin typeface="Avenir"/>
                <a:ea typeface="Avenir"/>
                <a:cs typeface="Avenir"/>
                <a:sym typeface="Avenir"/>
              </a:rPr>
              <a:t>Identifying potential impacts and use conflicts</a:t>
            </a:r>
          </a:p>
          <a:p>
            <a:pPr marL="0" marR="0" lvl="0" indent="0" algn="l" rtl="0">
              <a:spcBef>
                <a:spcPts val="0"/>
              </a:spcBef>
              <a:buNone/>
            </a:pPr>
            <a:endParaRPr sz="2400">
              <a:solidFill>
                <a:schemeClr val="dk1"/>
              </a:solidFill>
              <a:latin typeface="Avenir"/>
              <a:ea typeface="Avenir"/>
              <a:cs typeface="Avenir"/>
              <a:sym typeface="Avenir"/>
            </a:endParaRPr>
          </a:p>
          <a:p>
            <a:pPr marL="0" marR="0" lvl="0" indent="0" algn="l" rtl="0">
              <a:spcBef>
                <a:spcPts val="0"/>
              </a:spcBef>
              <a:buSzPct val="25000"/>
              <a:buNone/>
            </a:pPr>
            <a:r>
              <a:rPr lang="en-US" sz="2400">
                <a:solidFill>
                  <a:schemeClr val="dk1"/>
                </a:solidFill>
                <a:latin typeface="Avenir"/>
                <a:ea typeface="Avenir"/>
                <a:cs typeface="Avenir"/>
                <a:sym typeface="Avenir"/>
              </a:rPr>
              <a:t>3.  Developing effective engagement </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a:stretch/>
        </p:blipFill>
        <p:spPr>
          <a:xfrm>
            <a:off x="-7" y="0"/>
            <a:ext cx="9131815" cy="6809079"/>
          </a:xfrm>
          <a:prstGeom prst="rect">
            <a:avLst/>
          </a:prstGeom>
          <a:noFill/>
          <a:ln>
            <a:noFill/>
          </a:ln>
        </p:spPr>
      </p:pic>
      <p:sp>
        <p:nvSpPr>
          <p:cNvPr id="106" name="Shape 106"/>
          <p:cNvSpPr txBox="1">
            <a:spLocks noGrp="1"/>
          </p:cNvSpPr>
          <p:nvPr>
            <p:ph type="ctrTitle"/>
          </p:nvPr>
        </p:nvSpPr>
        <p:spPr>
          <a:xfrm>
            <a:off x="838200" y="1524000"/>
            <a:ext cx="7562562" cy="5029199"/>
          </a:xfrm>
          <a:prstGeom prst="rect">
            <a:avLst/>
          </a:prstGeom>
          <a:noFill/>
          <a:ln>
            <a:noFill/>
          </a:ln>
        </p:spPr>
        <p:txBody>
          <a:bodyPr wrap="square" lIns="0" tIns="0" rIns="0" bIns="0" anchor="ctr" anchorCtr="0">
            <a:noAutofit/>
          </a:bodyPr>
          <a:lstStyle/>
          <a:p>
            <a:pPr marL="0" marR="0" lvl="0" indent="0" algn="ctr" rtl="0">
              <a:lnSpc>
                <a:spcPct val="100000"/>
              </a:lnSpc>
              <a:spcBef>
                <a:spcPts val="0"/>
              </a:spcBef>
              <a:spcAft>
                <a:spcPts val="0"/>
              </a:spcAft>
              <a:buClr>
                <a:srgbClr val="FFFFFF"/>
              </a:buClr>
              <a:buSzPct val="25000"/>
              <a:buFont typeface="Avenir"/>
              <a:buNone/>
            </a:pPr>
            <a:br>
              <a:rPr lang="en-US" sz="2000" b="1" i="0" u="none" strike="noStrike" cap="none">
                <a:solidFill>
                  <a:srgbClr val="FFFFFF"/>
                </a:solidFill>
                <a:latin typeface="Avenir"/>
                <a:ea typeface="Avenir"/>
                <a:cs typeface="Avenir"/>
                <a:sym typeface="Avenir"/>
              </a:rPr>
            </a:br>
            <a:br>
              <a:rPr lang="en-US" sz="2000" b="1" i="0" u="none" strike="noStrike" cap="none">
                <a:solidFill>
                  <a:srgbClr val="FFFFFF"/>
                </a:solidFill>
                <a:latin typeface="Avenir"/>
                <a:ea typeface="Avenir"/>
                <a:cs typeface="Avenir"/>
                <a:sym typeface="Avenir"/>
              </a:rPr>
            </a:br>
            <a:r>
              <a:rPr lang="en-US" sz="2000" b="1" i="0" u="none" strike="noStrike" cap="none">
                <a:solidFill>
                  <a:srgbClr val="FFFFFF"/>
                </a:solidFill>
                <a:latin typeface="Avenir"/>
                <a:ea typeface="Avenir"/>
                <a:cs typeface="Avenir"/>
                <a:sym typeface="Avenir"/>
              </a:rPr>
              <a:t>Thank you to our hosts:</a:t>
            </a:r>
            <a:br>
              <a:rPr lang="en-US" sz="2000" b="1" i="0" u="none" strike="noStrike" cap="none">
                <a:solidFill>
                  <a:srgbClr val="FFFFFF"/>
                </a:solidFill>
                <a:latin typeface="Avenir"/>
                <a:ea typeface="Avenir"/>
                <a:cs typeface="Avenir"/>
                <a:sym typeface="Avenir"/>
              </a:rPr>
            </a:br>
            <a:br>
              <a:rPr lang="en-US" sz="2000" b="1" i="0" u="none" strike="noStrike" cap="none">
                <a:solidFill>
                  <a:srgbClr val="FFFFFF"/>
                </a:solidFill>
                <a:latin typeface="Avenir"/>
                <a:ea typeface="Avenir"/>
                <a:cs typeface="Avenir"/>
                <a:sym typeface="Avenir"/>
              </a:rPr>
            </a:br>
            <a:r>
              <a:rPr lang="en-US" sz="2000" b="1" i="0" u="none" strike="noStrike" cap="none">
                <a:solidFill>
                  <a:srgbClr val="FFFFFF"/>
                </a:solidFill>
                <a:latin typeface="Avenir"/>
                <a:ea typeface="Avenir"/>
                <a:cs typeface="Avenir"/>
                <a:sym typeface="Avenir"/>
              </a:rPr>
              <a:t>L</a:t>
            </a:r>
            <a:r>
              <a:rPr lang="en-US" sz="2000" b="1">
                <a:solidFill>
                  <a:srgbClr val="FFFFFF"/>
                </a:solidFill>
              </a:rPr>
              <a:t>aura McKay </a:t>
            </a:r>
          </a:p>
          <a:p>
            <a:pPr marL="0" marR="0" lvl="0" indent="0" algn="ctr" rtl="0">
              <a:lnSpc>
                <a:spcPct val="100000"/>
              </a:lnSpc>
              <a:spcBef>
                <a:spcPts val="0"/>
              </a:spcBef>
              <a:spcAft>
                <a:spcPts val="0"/>
              </a:spcAft>
              <a:buClr>
                <a:srgbClr val="FFFFFF"/>
              </a:buClr>
              <a:buSzPct val="25000"/>
              <a:buFont typeface="Avenir"/>
              <a:buNone/>
            </a:pPr>
            <a:r>
              <a:rPr lang="en-US" sz="2000" b="1">
                <a:solidFill>
                  <a:srgbClr val="FFFFFF"/>
                </a:solidFill>
              </a:rPr>
              <a:t>Virginia Coastal Zone Management Program</a:t>
            </a:r>
          </a:p>
          <a:p>
            <a:pPr marL="0" marR="0" lvl="0" indent="0" algn="ctr" rtl="0">
              <a:lnSpc>
                <a:spcPct val="100000"/>
              </a:lnSpc>
              <a:spcBef>
                <a:spcPts val="0"/>
              </a:spcBef>
              <a:spcAft>
                <a:spcPts val="0"/>
              </a:spcAft>
              <a:buClr>
                <a:srgbClr val="FFFFFF"/>
              </a:buClr>
              <a:buSzPct val="25000"/>
              <a:buFont typeface="Avenir"/>
              <a:buNone/>
            </a:pPr>
            <a:endParaRPr sz="2000" b="1">
              <a:solidFill>
                <a:srgbClr val="FFFFFF"/>
              </a:solidFill>
            </a:endParaRPr>
          </a:p>
          <a:p>
            <a:pPr marL="0" marR="0" lvl="0" indent="0" algn="ctr" rtl="0">
              <a:lnSpc>
                <a:spcPct val="100000"/>
              </a:lnSpc>
              <a:spcBef>
                <a:spcPts val="0"/>
              </a:spcBef>
              <a:spcAft>
                <a:spcPts val="0"/>
              </a:spcAft>
              <a:buClr>
                <a:srgbClr val="FFFFFF"/>
              </a:buClr>
              <a:buSzPct val="25000"/>
              <a:buFont typeface="Avenir"/>
              <a:buNone/>
            </a:pPr>
            <a:r>
              <a:rPr lang="en-US" sz="2000" b="1">
                <a:solidFill>
                  <a:srgbClr val="FFFFFF"/>
                </a:solidFill>
              </a:rPr>
              <a:t>Brock Environmental Center </a:t>
            </a:r>
            <a:br>
              <a:rPr lang="en-US" sz="2000" b="1" i="0" u="none" strike="noStrike" cap="none">
                <a:solidFill>
                  <a:srgbClr val="FFFFFF"/>
                </a:solidFill>
                <a:latin typeface="Avenir"/>
                <a:ea typeface="Avenir"/>
                <a:cs typeface="Avenir"/>
                <a:sym typeface="Avenir"/>
              </a:rPr>
            </a:br>
            <a:r>
              <a:rPr lang="en-US" sz="2000" b="1" i="0" u="none" strike="noStrike" cap="none">
                <a:solidFill>
                  <a:srgbClr val="FFFFFF"/>
                </a:solidFill>
                <a:latin typeface="Avenir"/>
                <a:ea typeface="Avenir"/>
                <a:cs typeface="Avenir"/>
                <a:sym typeface="Avenir"/>
              </a:rPr>
              <a:t>Mid Atlantic Regional Council on the Ocean</a:t>
            </a:r>
            <a:br>
              <a:rPr lang="en-US" sz="2000" b="1" i="0" u="none" strike="noStrike" cap="none">
                <a:solidFill>
                  <a:srgbClr val="FFFFFF"/>
                </a:solidFill>
                <a:latin typeface="Avenir"/>
                <a:ea typeface="Avenir"/>
                <a:cs typeface="Avenir"/>
                <a:sym typeface="Avenir"/>
              </a:rPr>
            </a:br>
            <a:r>
              <a:rPr lang="en-US" sz="2000" b="1" i="0" u="none" strike="noStrike" cap="none">
                <a:solidFill>
                  <a:srgbClr val="FFFFFF"/>
                </a:solidFill>
                <a:latin typeface="Avenir"/>
                <a:ea typeface="Avenir"/>
                <a:cs typeface="Avenir"/>
                <a:sym typeface="Avenir"/>
              </a:rPr>
              <a:t>Surfrider Foundation</a:t>
            </a:r>
            <a:br>
              <a:rPr lang="en-US" sz="2000" b="1" i="0" u="none" strike="noStrike" cap="none">
                <a:solidFill>
                  <a:srgbClr val="FFFFFF"/>
                </a:solidFill>
                <a:latin typeface="Avenir"/>
                <a:ea typeface="Avenir"/>
                <a:cs typeface="Avenir"/>
                <a:sym typeface="Avenir"/>
              </a:rPr>
            </a:br>
            <a:endParaRPr lang="en-US" sz="2000" b="1" i="0" u="none" strike="noStrike" cap="none">
              <a:solidFill>
                <a:srgbClr val="FFFFFF"/>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buSzPct val="25000"/>
              <a:buNone/>
            </a:pPr>
            <a:r>
              <a:rPr lang="en-US" sz="3000">
                <a:solidFill>
                  <a:schemeClr val="lt1"/>
                </a:solidFill>
                <a:latin typeface="Avenir"/>
                <a:ea typeface="Avenir"/>
                <a:cs typeface="Avenir"/>
                <a:sym typeface="Avenir"/>
              </a:rPr>
              <a:t>Defining important areas  </a:t>
            </a:r>
          </a:p>
        </p:txBody>
      </p:sp>
      <p:sp>
        <p:nvSpPr>
          <p:cNvPr id="248" name="Shape 248"/>
          <p:cNvSpPr txBox="1"/>
          <p:nvPr/>
        </p:nvSpPr>
        <p:spPr>
          <a:xfrm>
            <a:off x="457200" y="1676400"/>
            <a:ext cx="8153400" cy="64633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249" name="Shape 249"/>
          <p:cNvSpPr/>
          <p:nvPr/>
        </p:nvSpPr>
        <p:spPr>
          <a:xfrm>
            <a:off x="420914" y="1447800"/>
            <a:ext cx="8342086" cy="3416320"/>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What factors should be considered when defining an area as important for non-consumptive recreation? (examples from OAP include: intensity of use, contributions to local economies, maintaining dark skies and natural sounds).</a:t>
            </a:r>
          </a:p>
          <a:p>
            <a:pPr marL="285750" marR="0" lvl="0" indent="-285750" algn="l" rtl="0">
              <a:spcBef>
                <a:spcPts val="0"/>
              </a:spcBef>
              <a:buClr>
                <a:schemeClr val="dk1"/>
              </a:buClr>
              <a:buFont typeface="Arial"/>
              <a:buNone/>
            </a:pPr>
            <a:endParaRPr sz="2400">
              <a:solidFill>
                <a:schemeClr val="dk1"/>
              </a:solidFill>
              <a:latin typeface="Avenir"/>
              <a:ea typeface="Avenir"/>
              <a:cs typeface="Avenir"/>
              <a:sym typeface="Avenir"/>
            </a:endParaRPr>
          </a:p>
          <a:p>
            <a:pPr marL="285750" marR="0" lvl="0" indent="-28575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How can these factors be prioritized?</a:t>
            </a:r>
          </a:p>
          <a:p>
            <a:pPr marL="285750" marR="0" lvl="0" indent="-285750" algn="l" rtl="0">
              <a:spcBef>
                <a:spcPts val="0"/>
              </a:spcBef>
              <a:buClr>
                <a:schemeClr val="dk1"/>
              </a:buClr>
              <a:buFont typeface="Arial"/>
              <a:buNone/>
            </a:pPr>
            <a:endParaRPr sz="2400">
              <a:solidFill>
                <a:schemeClr val="dk1"/>
              </a:solidFill>
              <a:latin typeface="Avenir"/>
              <a:ea typeface="Avenir"/>
              <a:cs typeface="Avenir"/>
              <a:sym typeface="Avenir"/>
            </a:endParaRPr>
          </a:p>
          <a:p>
            <a:pPr marL="285750" marR="0" lvl="0" indent="-28575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Does the MARCO Ocean Data Portal cover these factors adequately?  If not, where could we get that information?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450000"/>
              </a:lnSpc>
              <a:spcBef>
                <a:spcPts val="0"/>
              </a:spcBef>
              <a:spcAft>
                <a:spcPts val="0"/>
              </a:spcAft>
              <a:buNone/>
            </a:pPr>
            <a:endParaRPr sz="800">
              <a:solidFill>
                <a:schemeClr val="lt1"/>
              </a:solidFill>
              <a:latin typeface="Avenir"/>
              <a:ea typeface="Avenir"/>
              <a:cs typeface="Avenir"/>
              <a:sym typeface="Avenir"/>
            </a:endParaRPr>
          </a:p>
          <a:p>
            <a:pPr marL="0" marR="0" lvl="0" indent="0" algn="l" rtl="0">
              <a:lnSpc>
                <a:spcPct val="120000"/>
              </a:lnSpc>
              <a:spcBef>
                <a:spcPts val="0"/>
              </a:spcBef>
              <a:spcAft>
                <a:spcPts val="0"/>
              </a:spcAft>
              <a:buSzPct val="25000"/>
              <a:buNone/>
            </a:pPr>
            <a:r>
              <a:rPr lang="en-US" sz="3000">
                <a:solidFill>
                  <a:schemeClr val="lt1"/>
                </a:solidFill>
                <a:latin typeface="Avenir"/>
                <a:ea typeface="Avenir"/>
                <a:cs typeface="Avenir"/>
                <a:sym typeface="Avenir"/>
              </a:rPr>
              <a:t>Identifying potential impacts and use conflicts</a:t>
            </a:r>
          </a:p>
          <a:p>
            <a:pPr marL="0" marR="0" lvl="0" indent="0" algn="l" rtl="0">
              <a:lnSpc>
                <a:spcPct val="480000"/>
              </a:lnSpc>
              <a:spcBef>
                <a:spcPts val="0"/>
              </a:spcBef>
              <a:buSzPct val="25000"/>
              <a:buNone/>
            </a:pPr>
            <a:r>
              <a:rPr lang="en-US" sz="750">
                <a:solidFill>
                  <a:schemeClr val="lt1"/>
                </a:solidFill>
                <a:latin typeface="Avenir"/>
                <a:ea typeface="Avenir"/>
                <a:cs typeface="Avenir"/>
                <a:sym typeface="Avenir"/>
              </a:rPr>
              <a:t>  </a:t>
            </a:r>
          </a:p>
        </p:txBody>
      </p:sp>
      <p:sp>
        <p:nvSpPr>
          <p:cNvPr id="256" name="Shape 256"/>
          <p:cNvSpPr txBox="1"/>
          <p:nvPr/>
        </p:nvSpPr>
        <p:spPr>
          <a:xfrm>
            <a:off x="457200" y="1676400"/>
            <a:ext cx="8153400" cy="64633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257" name="Shape 257"/>
          <p:cNvSpPr/>
          <p:nvPr/>
        </p:nvSpPr>
        <p:spPr>
          <a:xfrm>
            <a:off x="457200" y="1676401"/>
            <a:ext cx="8153400" cy="3785652"/>
          </a:xfrm>
          <a:prstGeom prst="rect">
            <a:avLst/>
          </a:prstGeom>
          <a:noFill/>
          <a:ln>
            <a:noFill/>
          </a:ln>
        </p:spPr>
        <p:txBody>
          <a:bodyPr wrap="square"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How can we further identify and assess potential impacts and use conflicts to important non-consumptive recreational uses from other human uses (also other recreational uses)?</a:t>
            </a:r>
          </a:p>
          <a:p>
            <a:pPr marL="285750" marR="0" lvl="0" indent="-285750" algn="l" rtl="0">
              <a:spcBef>
                <a:spcPts val="0"/>
              </a:spcBef>
              <a:buClr>
                <a:schemeClr val="dk1"/>
              </a:buClr>
              <a:buFont typeface="Arial"/>
              <a:buNone/>
            </a:pPr>
            <a:endParaRPr sz="2400">
              <a:solidFill>
                <a:schemeClr val="dk1"/>
              </a:solidFill>
              <a:latin typeface="Avenir"/>
              <a:ea typeface="Avenir"/>
              <a:cs typeface="Avenir"/>
              <a:sym typeface="Avenir"/>
            </a:endParaRPr>
          </a:p>
          <a:p>
            <a:pPr marL="285750" marR="0" lvl="0" indent="-28575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How can we further identify potential impacts and conflicts between non-consumptive recreational uses and marine and coastal resources? </a:t>
            </a:r>
          </a:p>
          <a:p>
            <a:pPr marL="285750" marR="0" lvl="0" indent="-285750" algn="l" rtl="0">
              <a:spcBef>
                <a:spcPts val="0"/>
              </a:spcBef>
              <a:buClr>
                <a:schemeClr val="dk1"/>
              </a:buClr>
              <a:buFont typeface="Arial"/>
              <a:buNone/>
            </a:pPr>
            <a:endParaRPr sz="2400">
              <a:solidFill>
                <a:schemeClr val="dk1"/>
              </a:solidFill>
              <a:latin typeface="Avenir"/>
              <a:ea typeface="Avenir"/>
              <a:cs typeface="Avenir"/>
              <a:sym typeface="Avenir"/>
            </a:endParaRPr>
          </a:p>
          <a:p>
            <a:pPr marL="285750" marR="0" lvl="0" indent="-28575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How can these impacts and conflicts be prioritized?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0" y="0"/>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buSzPct val="25000"/>
              <a:buNone/>
            </a:pPr>
            <a:r>
              <a:rPr lang="en-US" sz="3000">
                <a:solidFill>
                  <a:schemeClr val="lt1"/>
                </a:solidFill>
                <a:latin typeface="Avenir"/>
                <a:ea typeface="Avenir"/>
                <a:cs typeface="Avenir"/>
                <a:sym typeface="Avenir"/>
              </a:rPr>
              <a:t>Developing effective engagement   </a:t>
            </a:r>
          </a:p>
        </p:txBody>
      </p:sp>
      <p:sp>
        <p:nvSpPr>
          <p:cNvPr id="264" name="Shape 264"/>
          <p:cNvSpPr txBox="1"/>
          <p:nvPr/>
        </p:nvSpPr>
        <p:spPr>
          <a:xfrm>
            <a:off x="457200" y="1676400"/>
            <a:ext cx="8153400" cy="64633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5" name="Shape 265"/>
          <p:cNvSpPr/>
          <p:nvPr/>
        </p:nvSpPr>
        <p:spPr>
          <a:xfrm>
            <a:off x="609600" y="1676400"/>
            <a:ext cx="8001000" cy="3785652"/>
          </a:xfrm>
          <a:prstGeom prst="rect">
            <a:avLst/>
          </a:prstGeom>
          <a:noFill/>
          <a:ln>
            <a:noFill/>
          </a:ln>
        </p:spPr>
        <p:txBody>
          <a:bodyPr wrap="square"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What do you see as the current barriers to effective two-way engagement processes where state and federal agencies are sharing information with and soliciting input from ocean recreation users? </a:t>
            </a:r>
          </a:p>
          <a:p>
            <a:pPr marL="342900" marR="0" lvl="0" indent="-342900" algn="l" rtl="0">
              <a:spcBef>
                <a:spcPts val="0"/>
              </a:spcBef>
              <a:buClr>
                <a:schemeClr val="dk1"/>
              </a:buClr>
              <a:buFont typeface="Arial"/>
              <a:buNone/>
            </a:pPr>
            <a:endParaRPr sz="2400">
              <a:solidFill>
                <a:schemeClr val="dk1"/>
              </a:solidFill>
              <a:latin typeface="Avenir"/>
              <a:ea typeface="Avenir"/>
              <a:cs typeface="Avenir"/>
              <a:sym typeface="Avenir"/>
            </a:endParaRPr>
          </a:p>
          <a:p>
            <a:pPr marL="342900" marR="0" lvl="0" indent="-34290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What is working/not working now?  </a:t>
            </a:r>
          </a:p>
          <a:p>
            <a:pPr marL="342900" marR="0" lvl="0" indent="-342900" algn="l" rtl="0">
              <a:spcBef>
                <a:spcPts val="0"/>
              </a:spcBef>
              <a:buClr>
                <a:schemeClr val="dk1"/>
              </a:buClr>
              <a:buFont typeface="Arial"/>
              <a:buNone/>
            </a:pPr>
            <a:endParaRPr sz="2400">
              <a:solidFill>
                <a:schemeClr val="dk1"/>
              </a:solidFill>
              <a:latin typeface="Avenir"/>
              <a:ea typeface="Avenir"/>
              <a:cs typeface="Avenir"/>
              <a:sym typeface="Avenir"/>
            </a:endParaRPr>
          </a:p>
          <a:p>
            <a:pPr marL="342900" marR="0" lvl="0" indent="-34290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How can we improve engagement?  </a:t>
            </a:r>
          </a:p>
          <a:p>
            <a:pPr marL="342900" marR="0" lvl="0" indent="-342900" algn="l" rtl="0">
              <a:spcBef>
                <a:spcPts val="0"/>
              </a:spcBef>
              <a:buClr>
                <a:schemeClr val="dk1"/>
              </a:buClr>
              <a:buFont typeface="Arial"/>
              <a:buNone/>
            </a:pPr>
            <a:endParaRPr sz="2400">
              <a:solidFill>
                <a:schemeClr val="dk1"/>
              </a:solidFill>
              <a:latin typeface="Avenir"/>
              <a:ea typeface="Avenir"/>
              <a:cs typeface="Avenir"/>
              <a:sym typeface="Avenir"/>
            </a:endParaRPr>
          </a:p>
          <a:p>
            <a:pPr marL="342900" marR="0" lvl="0" indent="-342900" algn="l" rtl="0">
              <a:spcBef>
                <a:spcPts val="0"/>
              </a:spcBef>
              <a:buClr>
                <a:schemeClr val="dk1"/>
              </a:buClr>
              <a:buSzPct val="100000"/>
              <a:buFont typeface="Arial"/>
              <a:buChar char="•"/>
            </a:pPr>
            <a:r>
              <a:rPr lang="en-US" sz="2400">
                <a:solidFill>
                  <a:schemeClr val="dk1"/>
                </a:solidFill>
                <a:latin typeface="Avenir"/>
                <a:ea typeface="Avenir"/>
                <a:cs typeface="Avenir"/>
                <a:sym typeface="Avenir"/>
              </a:rPr>
              <a:t>Do other models exist?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p:nvPr/>
        </p:nvSpPr>
        <p:spPr>
          <a:xfrm>
            <a:off x="1979" y="495"/>
            <a:ext cx="9144000" cy="1143000"/>
          </a:xfrm>
          <a:prstGeom prst="rect">
            <a:avLst/>
          </a:prstGeom>
          <a:solidFill>
            <a:schemeClr val="accent1"/>
          </a:solidFill>
          <a:ln>
            <a:noFill/>
          </a:ln>
        </p:spPr>
        <p:txBody>
          <a:bodyPr wrap="square" lIns="457200" tIns="0" rIns="0" bIns="0" anchor="ctr" anchorCtr="0">
            <a:noAutofit/>
          </a:bodyPr>
          <a:lstStyle/>
          <a:p>
            <a:pPr marL="0" marR="0" lvl="0" indent="0" algn="l" rtl="0">
              <a:lnSpc>
                <a:spcPct val="120000"/>
              </a:lnSpc>
              <a:spcBef>
                <a:spcPts val="0"/>
              </a:spcBef>
              <a:buSzPct val="25000"/>
              <a:buNone/>
            </a:pPr>
            <a:r>
              <a:rPr lang="en-US" sz="3000" b="0" i="0" u="none" strike="noStrike" cap="none">
                <a:solidFill>
                  <a:schemeClr val="lt1"/>
                </a:solidFill>
                <a:latin typeface="Avenir"/>
                <a:ea typeface="Avenir"/>
                <a:cs typeface="Avenir"/>
                <a:sym typeface="Avenir"/>
              </a:rPr>
              <a:t>For more information</a:t>
            </a:r>
          </a:p>
        </p:txBody>
      </p:sp>
      <p:sp>
        <p:nvSpPr>
          <p:cNvPr id="272" name="Shape 272"/>
          <p:cNvSpPr txBox="1"/>
          <p:nvPr/>
        </p:nvSpPr>
        <p:spPr>
          <a:xfrm>
            <a:off x="457200" y="1676400"/>
            <a:ext cx="8153400" cy="646331"/>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273" name="Shape 273"/>
          <p:cNvSpPr/>
          <p:nvPr/>
        </p:nvSpPr>
        <p:spPr>
          <a:xfrm>
            <a:off x="624444" y="1193965"/>
            <a:ext cx="8001000" cy="5940087"/>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200">
              <a:solidFill>
                <a:schemeClr val="dk1"/>
              </a:solidFill>
              <a:latin typeface="Avenir"/>
              <a:ea typeface="Avenir"/>
              <a:cs typeface="Avenir"/>
              <a:sym typeface="Avenir"/>
            </a:endParaRPr>
          </a:p>
          <a:p>
            <a:pPr marL="0" marR="0" lvl="0" indent="0" algn="l" rtl="0">
              <a:spcBef>
                <a:spcPts val="0"/>
              </a:spcBef>
              <a:buNone/>
            </a:pPr>
            <a:endParaRPr sz="2200">
              <a:solidFill>
                <a:schemeClr val="dk1"/>
              </a:solidFill>
              <a:latin typeface="Avenir"/>
              <a:ea typeface="Avenir"/>
              <a:cs typeface="Avenir"/>
              <a:sym typeface="Avenir"/>
            </a:endParaRPr>
          </a:p>
          <a:p>
            <a:pPr marL="0" marR="0" lvl="0" indent="0" algn="l" rtl="0">
              <a:spcBef>
                <a:spcPts val="0"/>
              </a:spcBef>
              <a:buSzPct val="25000"/>
              <a:buNone/>
            </a:pPr>
            <a:r>
              <a:rPr lang="en-US" sz="2200">
                <a:solidFill>
                  <a:schemeClr val="dk1"/>
                </a:solidFill>
                <a:latin typeface="Avenir"/>
                <a:ea typeface="Avenir"/>
                <a:cs typeface="Avenir"/>
                <a:sym typeface="Avenir"/>
              </a:rPr>
              <a:t>Laura McKay</a:t>
            </a:r>
          </a:p>
          <a:p>
            <a:pPr marL="0" marR="0" lvl="0" indent="0" algn="l" rtl="0">
              <a:spcBef>
                <a:spcPts val="0"/>
              </a:spcBef>
              <a:buSzPct val="25000"/>
              <a:buNone/>
            </a:pPr>
            <a:r>
              <a:rPr lang="en-US" sz="2200">
                <a:solidFill>
                  <a:schemeClr val="dk1"/>
                </a:solidFill>
                <a:latin typeface="Avenir"/>
                <a:ea typeface="Avenir"/>
                <a:cs typeface="Avenir"/>
                <a:sym typeface="Avenir"/>
              </a:rPr>
              <a:t>Virginia Coastal Zone Management Program</a:t>
            </a:r>
          </a:p>
          <a:p>
            <a:pPr marL="0" marR="0" lvl="0" indent="0" algn="l" rtl="0">
              <a:spcBef>
                <a:spcPts val="0"/>
              </a:spcBef>
              <a:buSzPct val="25000"/>
              <a:buNone/>
            </a:pPr>
            <a:r>
              <a:rPr lang="en-US" sz="2200" u="sng">
                <a:solidFill>
                  <a:schemeClr val="hlink"/>
                </a:solidFill>
                <a:latin typeface="Avenir"/>
                <a:ea typeface="Avenir"/>
                <a:cs typeface="Avenir"/>
                <a:sym typeface="Avenir"/>
                <a:hlinkClick r:id="rId3"/>
              </a:rPr>
              <a:t>laura.mckay@deq.virginia.gov</a:t>
            </a:r>
          </a:p>
          <a:p>
            <a:pPr marL="0" marR="0" lvl="0" indent="0" algn="l" rtl="0">
              <a:spcBef>
                <a:spcPts val="0"/>
              </a:spcBef>
              <a:buNone/>
            </a:pPr>
            <a:endParaRPr sz="2200">
              <a:solidFill>
                <a:schemeClr val="dk1"/>
              </a:solidFill>
              <a:latin typeface="Avenir"/>
              <a:ea typeface="Avenir"/>
              <a:cs typeface="Avenir"/>
              <a:sym typeface="Avenir"/>
            </a:endParaRPr>
          </a:p>
          <a:p>
            <a:pPr marL="0" marR="0" lvl="0" indent="0" algn="l" rtl="0">
              <a:spcBef>
                <a:spcPts val="0"/>
              </a:spcBef>
              <a:buNone/>
            </a:pPr>
            <a:endParaRPr sz="2200">
              <a:solidFill>
                <a:schemeClr val="dk1"/>
              </a:solidFill>
              <a:latin typeface="Avenir"/>
              <a:ea typeface="Avenir"/>
              <a:cs typeface="Avenir"/>
              <a:sym typeface="Avenir"/>
            </a:endParaRPr>
          </a:p>
          <a:p>
            <a:pPr marL="0" marR="0" lvl="0" indent="0" algn="l" rtl="0">
              <a:spcBef>
                <a:spcPts val="0"/>
              </a:spcBef>
              <a:buNone/>
            </a:pPr>
            <a:endParaRPr sz="2200">
              <a:solidFill>
                <a:schemeClr val="dk1"/>
              </a:solidFill>
              <a:latin typeface="Avenir"/>
              <a:ea typeface="Avenir"/>
              <a:cs typeface="Avenir"/>
              <a:sym typeface="Avenir"/>
            </a:endParaRPr>
          </a:p>
          <a:p>
            <a:pPr marL="0" marR="0" lvl="0" indent="0" algn="l" rtl="0">
              <a:spcBef>
                <a:spcPts val="0"/>
              </a:spcBef>
              <a:buSzPct val="25000"/>
              <a:buNone/>
            </a:pPr>
            <a:r>
              <a:rPr lang="en-US" sz="2200">
                <a:solidFill>
                  <a:schemeClr val="dk1"/>
                </a:solidFill>
                <a:latin typeface="Avenir"/>
                <a:ea typeface="Avenir"/>
                <a:cs typeface="Avenir"/>
                <a:sym typeface="Avenir"/>
              </a:rPr>
              <a:t>Members of the public and stakeholders are encouraged to provide comments to the Mid-A RPB at any time via email </a:t>
            </a:r>
            <a:r>
              <a:rPr lang="en-US" sz="2200" u="sng">
                <a:solidFill>
                  <a:schemeClr val="hlink"/>
                </a:solidFill>
                <a:latin typeface="Avenir"/>
                <a:ea typeface="Avenir"/>
                <a:cs typeface="Avenir"/>
                <a:sym typeface="Avenir"/>
                <a:hlinkClick r:id="rId4"/>
              </a:rPr>
              <a:t>MidAtlanticRPB@boem.gov</a:t>
            </a:r>
            <a:r>
              <a:rPr lang="en-US" sz="2200">
                <a:solidFill>
                  <a:schemeClr val="dk1"/>
                </a:solidFill>
                <a:latin typeface="Avenir"/>
                <a:ea typeface="Avenir"/>
                <a:cs typeface="Avenir"/>
                <a:sym typeface="Avenir"/>
              </a:rPr>
              <a:t> </a:t>
            </a:r>
          </a:p>
          <a:p>
            <a:pPr marL="0" marR="0" lvl="0" indent="0" algn="l" rtl="0">
              <a:spcBef>
                <a:spcPts val="0"/>
              </a:spcBef>
              <a:buNone/>
            </a:pPr>
            <a:endParaRPr sz="2400" i="1">
              <a:solidFill>
                <a:schemeClr val="dk1"/>
              </a:solidFill>
              <a:latin typeface="Avenir"/>
              <a:ea typeface="Avenir"/>
              <a:cs typeface="Avenir"/>
              <a:sym typeface="Avenir"/>
            </a:endParaRPr>
          </a:p>
          <a:p>
            <a:pPr marL="0" marR="0" lvl="0" indent="0" algn="l" rtl="0">
              <a:spcBef>
                <a:spcPts val="0"/>
              </a:spcBef>
              <a:buNone/>
            </a:pPr>
            <a:endParaRPr sz="2400" i="1">
              <a:solidFill>
                <a:schemeClr val="dk1"/>
              </a:solidFill>
              <a:latin typeface="Avenir"/>
              <a:ea typeface="Avenir"/>
              <a:cs typeface="Avenir"/>
              <a:sym typeface="Avenir"/>
            </a:endParaRPr>
          </a:p>
          <a:p>
            <a:pPr marL="0" marR="0" lvl="0" indent="0" algn="l" rtl="0">
              <a:spcBef>
                <a:spcPts val="0"/>
              </a:spcBef>
              <a:buNone/>
            </a:pPr>
            <a:endParaRPr sz="2400">
              <a:solidFill>
                <a:schemeClr val="dk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descr="41_DSC_0126_10x7.5.JPG"/>
          <p:cNvPicPr preferRelativeResize="0"/>
          <p:nvPr/>
        </p:nvPicPr>
        <p:blipFill rotWithShape="1">
          <a:blip r:embed="rId3">
            <a:alphaModFix/>
          </a:blip>
          <a:srcRect/>
          <a:stretch/>
        </p:blipFill>
        <p:spPr>
          <a:xfrm>
            <a:off x="-1" y="0"/>
            <a:ext cx="9144001" cy="6815137"/>
          </a:xfrm>
          <a:prstGeom prst="rect">
            <a:avLst/>
          </a:prstGeom>
          <a:noFill/>
          <a:ln>
            <a:noFill/>
          </a:ln>
        </p:spPr>
      </p:pic>
      <p:sp>
        <p:nvSpPr>
          <p:cNvPr id="113" name="Shape 113"/>
          <p:cNvSpPr txBox="1">
            <a:spLocks noGrp="1"/>
          </p:cNvSpPr>
          <p:nvPr>
            <p:ph type="title"/>
          </p:nvPr>
        </p:nvSpPr>
        <p:spPr>
          <a:xfrm>
            <a:off x="444088" y="274638"/>
            <a:ext cx="6437777" cy="1143000"/>
          </a:xfrm>
          <a:prstGeom prst="rect">
            <a:avLst/>
          </a:prstGeom>
          <a:noFill/>
          <a:ln>
            <a:noFill/>
          </a:ln>
        </p:spPr>
        <p:txBody>
          <a:bodyPr wrap="square" lIns="0" tIns="0" rIns="0" bIns="0" anchor="ctr" anchorCtr="0">
            <a:noAutofit/>
          </a:bodyPr>
          <a:lstStyle/>
          <a:p>
            <a:pPr marL="0" marR="0" lvl="0" indent="0" algn="l" rtl="0">
              <a:lnSpc>
                <a:spcPct val="120000"/>
              </a:lnSpc>
              <a:spcBef>
                <a:spcPts val="0"/>
              </a:spcBef>
              <a:buClr>
                <a:schemeClr val="lt1"/>
              </a:buClr>
              <a:buSzPct val="25000"/>
              <a:buFont typeface="Avenir"/>
              <a:buNone/>
            </a:pPr>
            <a:r>
              <a:rPr lang="en-US" sz="3000" b="0" i="0" u="none" strike="noStrike" cap="none">
                <a:solidFill>
                  <a:schemeClr val="lt1"/>
                </a:solidFill>
                <a:latin typeface="Avenir"/>
                <a:ea typeface="Avenir"/>
                <a:cs typeface="Avenir"/>
                <a:sym typeface="Avenir"/>
              </a:rPr>
              <a:t>Overview of the Mid-Atlantic Regional Planning Body</a:t>
            </a:r>
          </a:p>
        </p:txBody>
      </p:sp>
      <p:sp>
        <p:nvSpPr>
          <p:cNvPr id="114" name="Shape 114"/>
          <p:cNvSpPr txBox="1">
            <a:spLocks noGrp="1"/>
          </p:cNvSpPr>
          <p:nvPr>
            <p:ph type="body" idx="1"/>
          </p:nvPr>
        </p:nvSpPr>
        <p:spPr>
          <a:xfrm>
            <a:off x="444089" y="1600200"/>
            <a:ext cx="2908711" cy="4525963"/>
          </a:xfrm>
          <a:prstGeom prst="rect">
            <a:avLst/>
          </a:prstGeom>
          <a:noFill/>
          <a:ln>
            <a:noFill/>
          </a:ln>
        </p:spPr>
        <p:txBody>
          <a:bodyPr wrap="square" lIns="0" tIns="0" rIns="0" bIns="0" anchor="t" anchorCtr="0">
            <a:noAutofit/>
          </a:bodyPr>
          <a:lstStyle/>
          <a:p>
            <a:pPr marL="0" marR="0" lvl="0" indent="0" algn="l" rtl="0">
              <a:lnSpc>
                <a:spcPct val="125000"/>
              </a:lnSpc>
              <a:spcBef>
                <a:spcPts val="0"/>
              </a:spcBef>
              <a:spcAft>
                <a:spcPts val="0"/>
              </a:spcAft>
              <a:buClr>
                <a:schemeClr val="lt1"/>
              </a:buClr>
              <a:buSzPct val="25000"/>
              <a:buFont typeface="Arial"/>
              <a:buNone/>
            </a:pPr>
            <a:r>
              <a:rPr lang="en-US" sz="1600" b="0" i="0" u="none" strike="noStrike" cap="none">
                <a:solidFill>
                  <a:schemeClr val="lt1"/>
                </a:solidFill>
                <a:latin typeface="Avenir"/>
                <a:ea typeface="Avenir"/>
                <a:cs typeface="Avenir"/>
                <a:sym typeface="Avenir"/>
              </a:rPr>
              <a:t>ESTABLISHED in April 2013 </a:t>
            </a:r>
            <a:br>
              <a:rPr lang="en-US" sz="1600" b="0" i="0" u="none" strike="noStrike" cap="none">
                <a:solidFill>
                  <a:schemeClr val="lt1"/>
                </a:solidFill>
                <a:latin typeface="Avenir"/>
                <a:ea typeface="Avenir"/>
                <a:cs typeface="Avenir"/>
                <a:sym typeface="Avenir"/>
              </a:rPr>
            </a:br>
            <a:r>
              <a:rPr lang="en-US" sz="1600" b="0" i="0" u="none" strike="noStrike" cap="none">
                <a:solidFill>
                  <a:schemeClr val="lt1"/>
                </a:solidFill>
                <a:latin typeface="Avenir"/>
                <a:ea typeface="Avenir"/>
                <a:cs typeface="Avenir"/>
                <a:sym typeface="Avenir"/>
              </a:rPr>
              <a:t>to design and implement collaborative Mid-Atlantic regional ocean planning </a:t>
            </a:r>
          </a:p>
          <a:p>
            <a:pPr marL="0" marR="0" lvl="0" indent="0" algn="l" rtl="0">
              <a:lnSpc>
                <a:spcPct val="125000"/>
              </a:lnSpc>
              <a:spcBef>
                <a:spcPts val="1800"/>
              </a:spcBef>
              <a:buClr>
                <a:schemeClr val="lt1"/>
              </a:buClr>
              <a:buSzPct val="25000"/>
              <a:buFont typeface="Arial"/>
              <a:buNone/>
            </a:pPr>
            <a:r>
              <a:rPr lang="en-US" sz="1600" b="0" i="0" u="none" strike="noStrike" cap="none">
                <a:solidFill>
                  <a:schemeClr val="lt1"/>
                </a:solidFill>
                <a:latin typeface="Avenir"/>
                <a:ea typeface="Avenir"/>
                <a:cs typeface="Avenir"/>
                <a:sym typeface="Avenir"/>
              </a:rPr>
              <a:t>PRIMARY PURPOSE is to improve coordination, share data, and build collaborative relationships to address regional ocean issues.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a:stretch/>
        </p:blipFill>
        <p:spPr>
          <a:xfrm>
            <a:off x="-800100" y="-304800"/>
            <a:ext cx="11401298" cy="7155637"/>
          </a:xfrm>
          <a:prstGeom prst="rect">
            <a:avLst/>
          </a:prstGeom>
          <a:noFill/>
          <a:ln>
            <a:noFill/>
          </a:ln>
        </p:spPr>
      </p:pic>
      <p:sp>
        <p:nvSpPr>
          <p:cNvPr id="121" name="Shape 121"/>
          <p:cNvSpPr txBox="1">
            <a:spLocks noGrp="1"/>
          </p:cNvSpPr>
          <p:nvPr>
            <p:ph type="body" idx="1"/>
          </p:nvPr>
        </p:nvSpPr>
        <p:spPr>
          <a:xfrm>
            <a:off x="-76200" y="3461900"/>
            <a:ext cx="6878118" cy="3167500"/>
          </a:xfrm>
          <a:prstGeom prst="rect">
            <a:avLst/>
          </a:prstGeom>
          <a:solidFill>
            <a:srgbClr val="0C0C0C">
              <a:alpha val="74901"/>
            </a:srgbClr>
          </a:solidFill>
          <a:ln>
            <a:noFill/>
          </a:ln>
        </p:spPr>
        <p:txBody>
          <a:bodyPr wrap="square" lIns="274300" tIns="137150" rIns="274300" bIns="0" anchor="t" anchorCtr="0">
            <a:noAutofit/>
          </a:bodyPr>
          <a:lstStyle/>
          <a:p>
            <a:pPr marL="256032" marR="0" lvl="0" indent="-256032" algn="l" rtl="0">
              <a:lnSpc>
                <a:spcPct val="125000"/>
              </a:lnSpc>
              <a:spcBef>
                <a:spcPts val="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Includes representatives of:</a:t>
            </a:r>
          </a:p>
          <a:p>
            <a:pPr marL="649224" marR="0" lvl="1" indent="-230123" algn="l" rtl="0">
              <a:lnSpc>
                <a:spcPct val="125000"/>
              </a:lnSpc>
              <a:spcBef>
                <a:spcPts val="3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6 Mid-Atlantic states:  NY, NJ, PA, DE, MD, and VA</a:t>
            </a:r>
          </a:p>
          <a:p>
            <a:pPr marL="649224" marR="0" lvl="1" indent="-230123" algn="l" rtl="0">
              <a:lnSpc>
                <a:spcPct val="125000"/>
              </a:lnSpc>
              <a:spcBef>
                <a:spcPts val="3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2 federally-recognized Tribes in the region: the Shinnecock Indian Nation and the Pamunkey Indian Tribe</a:t>
            </a:r>
          </a:p>
          <a:p>
            <a:pPr marL="649224" marR="0" lvl="1" indent="-230123" algn="l" rtl="0">
              <a:lnSpc>
                <a:spcPct val="125000"/>
              </a:lnSpc>
              <a:spcBef>
                <a:spcPts val="3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Mid-Atlantic Fishery Management Council</a:t>
            </a:r>
          </a:p>
          <a:p>
            <a:pPr marL="649224" marR="0" lvl="1" indent="-230123" algn="l" rtl="0">
              <a:lnSpc>
                <a:spcPct val="125000"/>
              </a:lnSpc>
              <a:spcBef>
                <a:spcPts val="3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8 Federal agencies with ocean interests</a:t>
            </a:r>
          </a:p>
          <a:p>
            <a:pPr marL="649224" marR="0" lvl="1" indent="-230123" algn="l" rtl="0">
              <a:lnSpc>
                <a:spcPct val="125000"/>
              </a:lnSpc>
              <a:spcBef>
                <a:spcPts val="3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Connecticut serves as an ex-officio member</a:t>
            </a:r>
          </a:p>
          <a:p>
            <a:pPr marL="256032" marR="0" lvl="0" indent="-256032" algn="l" rtl="0">
              <a:lnSpc>
                <a:spcPct val="125000"/>
              </a:lnSpc>
              <a:spcBef>
                <a:spcPts val="12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Website:  www.boem.gov/Mid-Atlantic-Regional-Planning-Body</a:t>
            </a:r>
          </a:p>
          <a:p>
            <a:pPr marL="256032" marR="0" lvl="0" indent="-256032" algn="l" rtl="0">
              <a:lnSpc>
                <a:spcPct val="125000"/>
              </a:lnSpc>
              <a:spcBef>
                <a:spcPts val="1200"/>
              </a:spcBef>
              <a:buClr>
                <a:schemeClr val="lt1"/>
              </a:buClr>
              <a:buSzPct val="100000"/>
              <a:buFont typeface="Arial"/>
              <a:buChar char="•"/>
            </a:pPr>
            <a:r>
              <a:rPr lang="en-US" sz="1600" b="0" i="0" u="none" strike="noStrike" cap="none">
                <a:solidFill>
                  <a:schemeClr val="lt1"/>
                </a:solidFill>
                <a:latin typeface="Avenir"/>
                <a:ea typeface="Avenir"/>
                <a:cs typeface="Avenir"/>
                <a:sym typeface="Avenir"/>
              </a:rPr>
              <a:t>Email address:  MidAtlanticRPB@boem.gov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352800" y="274638"/>
            <a:ext cx="5360218" cy="1143000"/>
          </a:xfrm>
          <a:prstGeom prst="rect">
            <a:avLst/>
          </a:prstGeom>
          <a:noFill/>
          <a:ln>
            <a:noFill/>
          </a:ln>
        </p:spPr>
        <p:txBody>
          <a:bodyPr wrap="square" lIns="0" tIns="0" rIns="0" bIns="0" anchor="ctr" anchorCtr="0">
            <a:noAutofit/>
          </a:bodyPr>
          <a:lstStyle/>
          <a:p>
            <a:pPr marL="0" marR="0" lvl="0" indent="0" algn="l" rtl="0">
              <a:lnSpc>
                <a:spcPct val="123076"/>
              </a:lnSpc>
              <a:spcBef>
                <a:spcPts val="0"/>
              </a:spcBef>
              <a:buClr>
                <a:srgbClr val="366092"/>
              </a:buClr>
              <a:buSzPct val="25000"/>
              <a:buFont typeface="Avenir"/>
              <a:buNone/>
            </a:pPr>
            <a:r>
              <a:rPr lang="en-US" sz="2600" b="0" i="0" u="none" strike="noStrike" cap="none">
                <a:solidFill>
                  <a:srgbClr val="366092"/>
                </a:solidFill>
                <a:latin typeface="Avenir"/>
                <a:ea typeface="Avenir"/>
                <a:cs typeface="Avenir"/>
                <a:sym typeface="Avenir"/>
              </a:rPr>
              <a:t>Public input: a priority throughout Draft Plan development</a:t>
            </a:r>
          </a:p>
        </p:txBody>
      </p:sp>
      <p:sp>
        <p:nvSpPr>
          <p:cNvPr id="128" name="Shape 128"/>
          <p:cNvSpPr txBox="1">
            <a:spLocks noGrp="1"/>
          </p:cNvSpPr>
          <p:nvPr>
            <p:ph type="body" idx="1"/>
          </p:nvPr>
        </p:nvSpPr>
        <p:spPr>
          <a:xfrm>
            <a:off x="3352799" y="1600200"/>
            <a:ext cx="5456903" cy="4525963"/>
          </a:xfrm>
          <a:prstGeom prst="rect">
            <a:avLst/>
          </a:prstGeom>
          <a:noFill/>
          <a:ln>
            <a:noFill/>
          </a:ln>
        </p:spPr>
        <p:txBody>
          <a:bodyPr wrap="square" lIns="0" tIns="0" rIns="0" bIns="0" anchor="t" anchorCtr="0">
            <a:noAutofit/>
          </a:bodyPr>
          <a:lstStyle/>
          <a:p>
            <a:pPr marL="256032" marR="0" lvl="0" indent="-256032" algn="l" rtl="0">
              <a:lnSpc>
                <a:spcPct val="106250"/>
              </a:lnSpc>
              <a:spcBef>
                <a:spcPts val="0"/>
              </a:spcBef>
              <a:spcAft>
                <a:spcPts val="0"/>
              </a:spcAft>
              <a:buClr>
                <a:schemeClr val="dk1"/>
              </a:buClr>
              <a:buSzPct val="100000"/>
              <a:buFont typeface="Arial"/>
              <a:buChar char="•"/>
            </a:pPr>
            <a:r>
              <a:rPr lang="en-US" sz="1600" b="0" i="0" u="none" strike="noStrike" cap="none">
                <a:solidFill>
                  <a:schemeClr val="dk1"/>
                </a:solidFill>
                <a:latin typeface="Avenir"/>
                <a:ea typeface="Avenir"/>
                <a:cs typeface="Avenir"/>
                <a:sym typeface="Avenir"/>
              </a:rPr>
              <a:t>5 in-person public RPB meetings with public comment sessions</a:t>
            </a:r>
          </a:p>
          <a:p>
            <a:pPr marL="256032" marR="0" lvl="0" indent="-256032" algn="l" rtl="0">
              <a:lnSpc>
                <a:spcPct val="106250"/>
              </a:lnSpc>
              <a:spcBef>
                <a:spcPts val="600"/>
              </a:spcBef>
              <a:spcAft>
                <a:spcPts val="0"/>
              </a:spcAft>
              <a:buClr>
                <a:schemeClr val="dk1"/>
              </a:buClr>
              <a:buSzPct val="100000"/>
              <a:buFont typeface="Arial"/>
              <a:buChar char="•"/>
            </a:pPr>
            <a:r>
              <a:rPr lang="en-US" sz="1600" b="0" i="0" u="none" strike="noStrike" cap="none">
                <a:solidFill>
                  <a:schemeClr val="dk1"/>
                </a:solidFill>
                <a:latin typeface="Avenir"/>
                <a:ea typeface="Avenir"/>
                <a:cs typeface="Avenir"/>
                <a:sym typeface="Avenir"/>
              </a:rPr>
              <a:t>4 public webinars to present and hear input about draft RPB products </a:t>
            </a:r>
          </a:p>
          <a:p>
            <a:pPr marL="256032" marR="0" lvl="0" indent="-256032" algn="l" rtl="0">
              <a:lnSpc>
                <a:spcPct val="106250"/>
              </a:lnSpc>
              <a:spcBef>
                <a:spcPts val="600"/>
              </a:spcBef>
              <a:spcAft>
                <a:spcPts val="0"/>
              </a:spcAft>
              <a:buClr>
                <a:schemeClr val="dk1"/>
              </a:buClr>
              <a:buSzPct val="100000"/>
              <a:buFont typeface="Arial"/>
              <a:buChar char="•"/>
            </a:pPr>
            <a:r>
              <a:rPr lang="en-US" sz="1600" b="0" i="0" u="none" strike="noStrike" cap="none">
                <a:solidFill>
                  <a:schemeClr val="dk1"/>
                </a:solidFill>
                <a:latin typeface="Avenir"/>
                <a:ea typeface="Avenir"/>
                <a:cs typeface="Avenir"/>
                <a:sym typeface="Avenir"/>
              </a:rPr>
              <a:t>3 public workshops to discuss input about draft RPB products</a:t>
            </a:r>
          </a:p>
          <a:p>
            <a:pPr marL="256032" marR="0" lvl="0" indent="-256032" algn="l" rtl="0">
              <a:lnSpc>
                <a:spcPct val="106250"/>
              </a:lnSpc>
              <a:spcBef>
                <a:spcPts val="600"/>
              </a:spcBef>
              <a:spcAft>
                <a:spcPts val="0"/>
              </a:spcAft>
              <a:buClr>
                <a:schemeClr val="dk1"/>
              </a:buClr>
              <a:buSzPct val="100000"/>
              <a:buFont typeface="Arial"/>
              <a:buChar char="•"/>
            </a:pPr>
            <a:r>
              <a:rPr lang="en-US" sz="1600" b="0" i="0" u="none" strike="noStrike" cap="none">
                <a:solidFill>
                  <a:schemeClr val="dk1"/>
                </a:solidFill>
                <a:latin typeface="Avenir"/>
                <a:ea typeface="Avenir"/>
                <a:cs typeface="Avenir"/>
                <a:sym typeface="Avenir"/>
              </a:rPr>
              <a:t>10 public listening sessions in Mid-Atlantic States</a:t>
            </a:r>
          </a:p>
          <a:p>
            <a:pPr marL="256032" marR="0" lvl="0" indent="-256032" algn="l" rtl="0">
              <a:lnSpc>
                <a:spcPct val="106250"/>
              </a:lnSpc>
              <a:spcBef>
                <a:spcPts val="600"/>
              </a:spcBef>
              <a:spcAft>
                <a:spcPts val="0"/>
              </a:spcAft>
              <a:buClr>
                <a:schemeClr val="dk1"/>
              </a:buClr>
              <a:buSzPct val="100000"/>
              <a:buFont typeface="Arial"/>
              <a:buChar char="•"/>
            </a:pPr>
            <a:r>
              <a:rPr lang="en-US" sz="1600" b="0" i="0" u="none" strike="noStrike" cap="none">
                <a:solidFill>
                  <a:schemeClr val="dk1"/>
                </a:solidFill>
                <a:latin typeface="Avenir"/>
                <a:ea typeface="Avenir"/>
                <a:cs typeface="Avenir"/>
                <a:sym typeface="Avenir"/>
              </a:rPr>
              <a:t>2 Tribal listening sessions in VA and NY</a:t>
            </a:r>
          </a:p>
          <a:p>
            <a:pPr marL="256032" marR="0" lvl="0" indent="-256032" algn="l" rtl="0">
              <a:lnSpc>
                <a:spcPct val="106250"/>
              </a:lnSpc>
              <a:spcBef>
                <a:spcPts val="600"/>
              </a:spcBef>
              <a:spcAft>
                <a:spcPts val="0"/>
              </a:spcAft>
              <a:buClr>
                <a:schemeClr val="dk1"/>
              </a:buClr>
              <a:buSzPct val="100000"/>
              <a:buFont typeface="Arial"/>
              <a:buChar char="•"/>
            </a:pPr>
            <a:r>
              <a:rPr lang="en-US" sz="1600" b="0" i="0" u="none" strike="noStrike" cap="none">
                <a:solidFill>
                  <a:schemeClr val="dk1"/>
                </a:solidFill>
                <a:latin typeface="Avenir"/>
                <a:ea typeface="Avenir"/>
                <a:cs typeface="Avenir"/>
                <a:sym typeface="Avenir"/>
              </a:rPr>
              <a:t>Numerous additional sector-specific and data-focused outreach efforts </a:t>
            </a:r>
          </a:p>
          <a:p>
            <a:pPr marL="256032" marR="0" lvl="0" indent="-256032" algn="l" rtl="0">
              <a:lnSpc>
                <a:spcPct val="106250"/>
              </a:lnSpc>
              <a:spcBef>
                <a:spcPts val="600"/>
              </a:spcBef>
              <a:spcAft>
                <a:spcPts val="0"/>
              </a:spcAft>
              <a:buClr>
                <a:schemeClr val="dk1"/>
              </a:buClr>
              <a:buSzPct val="100000"/>
              <a:buFont typeface="Arial"/>
              <a:buChar char="•"/>
            </a:pPr>
            <a:r>
              <a:rPr lang="en-US" sz="1600" b="0" i="0" u="none" strike="noStrike" cap="none">
                <a:solidFill>
                  <a:schemeClr val="dk1"/>
                </a:solidFill>
                <a:latin typeface="Avenir"/>
                <a:ea typeface="Avenir"/>
                <a:cs typeface="Avenir"/>
                <a:sym typeface="Avenir"/>
              </a:rPr>
              <a:t>Summer of 2016: </a:t>
            </a:r>
          </a:p>
          <a:p>
            <a:pPr marL="649224" marR="0" lvl="1" indent="-230123" algn="l" rtl="0">
              <a:lnSpc>
                <a:spcPct val="106250"/>
              </a:lnSpc>
              <a:spcBef>
                <a:spcPts val="300"/>
              </a:spcBef>
              <a:spcAft>
                <a:spcPts val="0"/>
              </a:spcAft>
              <a:buClr>
                <a:schemeClr val="dk1"/>
              </a:buClr>
              <a:buSzPct val="100000"/>
              <a:buFont typeface="Arial"/>
              <a:buChar char="–"/>
            </a:pPr>
            <a:r>
              <a:rPr lang="en-US" sz="1600" b="0" i="0" u="none" strike="noStrike" cap="none">
                <a:solidFill>
                  <a:schemeClr val="dk1"/>
                </a:solidFill>
                <a:latin typeface="Avenir"/>
                <a:ea typeface="Avenir"/>
                <a:cs typeface="Avenir"/>
                <a:sym typeface="Avenir"/>
              </a:rPr>
              <a:t>Release of Draft Mid-Atlantic Regional Ocean Action Plan for 60 days of public comment on July 6</a:t>
            </a:r>
          </a:p>
          <a:p>
            <a:pPr marL="649224" marR="0" lvl="1" indent="-230123" algn="l" rtl="0">
              <a:lnSpc>
                <a:spcPct val="106250"/>
              </a:lnSpc>
              <a:spcBef>
                <a:spcPts val="300"/>
              </a:spcBef>
              <a:buClr>
                <a:schemeClr val="dk1"/>
              </a:buClr>
              <a:buSzPct val="100000"/>
              <a:buFont typeface="Arial"/>
              <a:buChar char="–"/>
            </a:pPr>
            <a:r>
              <a:rPr lang="en-US" sz="1600" b="0" i="0" u="none" strike="noStrike" cap="none">
                <a:solidFill>
                  <a:schemeClr val="dk1"/>
                </a:solidFill>
                <a:latin typeface="Avenir"/>
                <a:ea typeface="Avenir"/>
                <a:cs typeface="Avenir"/>
                <a:sym typeface="Avenir"/>
              </a:rPr>
              <a:t>Convening of 5 open house public listening sessions in the Mid-Atlantic States to share information about Draft Plan and receive public input</a:t>
            </a:r>
          </a:p>
        </p:txBody>
      </p:sp>
      <p:pic>
        <p:nvPicPr>
          <p:cNvPr id="129" name="Shape 129" descr="52_JHOUS-RPBListeningSessionOC_07_10x7.5.jpg"/>
          <p:cNvPicPr preferRelativeResize="0"/>
          <p:nvPr/>
        </p:nvPicPr>
        <p:blipFill rotWithShape="1">
          <a:blip r:embed="rId3">
            <a:alphaModFix/>
          </a:blip>
          <a:srcRect/>
          <a:stretch/>
        </p:blipFill>
        <p:spPr>
          <a:xfrm>
            <a:off x="0" y="0"/>
            <a:ext cx="3012240" cy="68151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01_Okeanos Explorer Norfolk Canyon - NOAA_Art Howard - 02_10x7.5.jpg"/>
          <p:cNvPicPr preferRelativeResize="0"/>
          <p:nvPr/>
        </p:nvPicPr>
        <p:blipFill rotWithShape="1">
          <a:blip r:embed="rId3">
            <a:alphaModFix/>
          </a:blip>
          <a:srcRect/>
          <a:stretch/>
        </p:blipFill>
        <p:spPr>
          <a:xfrm>
            <a:off x="-1" y="0"/>
            <a:ext cx="9144001" cy="6815137"/>
          </a:xfrm>
          <a:prstGeom prst="rect">
            <a:avLst/>
          </a:prstGeom>
          <a:noFill/>
          <a:ln>
            <a:noFill/>
          </a:ln>
        </p:spPr>
      </p:pic>
      <p:sp>
        <p:nvSpPr>
          <p:cNvPr id="136" name="Shape 136"/>
          <p:cNvSpPr txBox="1"/>
          <p:nvPr/>
        </p:nvSpPr>
        <p:spPr>
          <a:xfrm>
            <a:off x="202382" y="228600"/>
            <a:ext cx="5665018" cy="5562600"/>
          </a:xfrm>
          <a:prstGeom prst="rect">
            <a:avLst/>
          </a:prstGeom>
          <a:noFill/>
          <a:ln>
            <a:noFill/>
          </a:ln>
        </p:spPr>
        <p:txBody>
          <a:bodyPr wrap="square" lIns="274300" tIns="137150" rIns="274300" bIns="0" anchor="t" anchorCtr="0">
            <a:noAutofit/>
          </a:bodyPr>
          <a:lstStyle/>
          <a:p>
            <a:pPr marL="0" marR="0" lvl="0" indent="0" algn="l" rtl="0">
              <a:lnSpc>
                <a:spcPct val="111111"/>
              </a:lnSpc>
              <a:spcBef>
                <a:spcPts val="0"/>
              </a:spcBef>
              <a:spcAft>
                <a:spcPts val="0"/>
              </a:spcAft>
              <a:buClr>
                <a:schemeClr val="lt1"/>
              </a:buClr>
              <a:buSzPct val="25000"/>
              <a:buFont typeface="Arial"/>
              <a:buNone/>
            </a:pPr>
            <a:r>
              <a:rPr lang="en-US" sz="1800" b="0" i="0" u="none" strike="noStrike" cap="none" dirty="0">
                <a:solidFill>
                  <a:schemeClr val="lt1"/>
                </a:solidFill>
                <a:latin typeface="Avenir"/>
                <a:ea typeface="Avenir"/>
                <a:cs typeface="Avenir"/>
                <a:sym typeface="Avenir"/>
              </a:rPr>
              <a:t>Mid-Atlantic regional ocean planning strives for better coordination and collaboration between governmental agencies with existing management authority over our region’s ocean and coastal resources. </a:t>
            </a:r>
          </a:p>
          <a:p>
            <a:pPr marL="0" marR="0" lvl="0" indent="0" algn="l" rtl="0">
              <a:lnSpc>
                <a:spcPct val="111111"/>
              </a:lnSpc>
              <a:spcBef>
                <a:spcPts val="1800"/>
              </a:spcBef>
              <a:spcAft>
                <a:spcPts val="0"/>
              </a:spcAft>
              <a:buClr>
                <a:schemeClr val="lt1"/>
              </a:buClr>
              <a:buSzPct val="25000"/>
              <a:buFont typeface="Arial"/>
              <a:buNone/>
            </a:pPr>
            <a:r>
              <a:rPr lang="en-US" sz="1800" b="0" i="0" u="none" strike="noStrike" cap="none" dirty="0">
                <a:solidFill>
                  <a:schemeClr val="lt1"/>
                </a:solidFill>
                <a:latin typeface="Avenir"/>
                <a:ea typeface="Avenir"/>
                <a:cs typeface="Avenir"/>
                <a:sym typeface="Avenir"/>
              </a:rPr>
              <a:t>The Mid-Atlantic Regional Ocean Action Plan focuses on informing how we implement existing authorities, but the RPB itself DOES NOT have any regulatory authority.</a:t>
            </a:r>
          </a:p>
          <a:p>
            <a:pPr marL="0" marR="0" lvl="0" indent="0" algn="l" rtl="0">
              <a:lnSpc>
                <a:spcPct val="111111"/>
              </a:lnSpc>
              <a:spcBef>
                <a:spcPts val="1800"/>
              </a:spcBef>
              <a:buClr>
                <a:schemeClr val="lt1"/>
              </a:buClr>
              <a:buSzPct val="25000"/>
              <a:buFont typeface="Arial"/>
              <a:buNone/>
            </a:pPr>
            <a:r>
              <a:rPr lang="en-US" sz="1800" b="0" i="0" u="none" strike="noStrike" cap="none" dirty="0">
                <a:solidFill>
                  <a:schemeClr val="lt1"/>
                </a:solidFill>
                <a:latin typeface="Avenir"/>
                <a:ea typeface="Avenir"/>
                <a:cs typeface="Avenir"/>
                <a:sym typeface="Avenir"/>
              </a:rPr>
              <a:t>Plan was certified by the National Ocean Council in December 2016.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Shape 142" descr="08_iStock_000021642742_Double_10x7.5.jpg"/>
          <p:cNvPicPr preferRelativeResize="0"/>
          <p:nvPr/>
        </p:nvPicPr>
        <p:blipFill rotWithShape="1">
          <a:blip r:embed="rId3">
            <a:alphaModFix/>
          </a:blip>
          <a:srcRect/>
          <a:stretch/>
        </p:blipFill>
        <p:spPr>
          <a:xfrm>
            <a:off x="0" y="0"/>
            <a:ext cx="9463028" cy="6881824"/>
          </a:xfrm>
          <a:prstGeom prst="rect">
            <a:avLst/>
          </a:prstGeom>
          <a:noFill/>
          <a:ln>
            <a:noFill/>
          </a:ln>
        </p:spPr>
      </p:pic>
      <p:sp>
        <p:nvSpPr>
          <p:cNvPr id="143" name="Shape 143"/>
          <p:cNvSpPr txBox="1">
            <a:spLocks noGrp="1"/>
          </p:cNvSpPr>
          <p:nvPr>
            <p:ph type="body" idx="1"/>
          </p:nvPr>
        </p:nvSpPr>
        <p:spPr>
          <a:xfrm>
            <a:off x="228600" y="4114800"/>
            <a:ext cx="8180527" cy="2471199"/>
          </a:xfrm>
          <a:prstGeom prst="rect">
            <a:avLst/>
          </a:prstGeom>
          <a:noFill/>
          <a:ln>
            <a:noFill/>
          </a:ln>
        </p:spPr>
        <p:txBody>
          <a:bodyPr wrap="square" lIns="0" tIns="0" rIns="0" bIns="0" anchor="t" anchorCtr="0">
            <a:noAutofit/>
          </a:bodyPr>
          <a:lstStyle/>
          <a:p>
            <a:pPr marL="1030288" marR="0" lvl="0" indent="-1030288" algn="l" rtl="0">
              <a:lnSpc>
                <a:spcPct val="106250"/>
              </a:lnSpc>
              <a:spcBef>
                <a:spcPts val="0"/>
              </a:spcBef>
              <a:spcAft>
                <a:spcPts val="0"/>
              </a:spcAft>
              <a:buClr>
                <a:schemeClr val="lt1"/>
              </a:buClr>
              <a:buSzPct val="25000"/>
              <a:buFont typeface="Arial"/>
              <a:buNone/>
            </a:pPr>
            <a:r>
              <a:rPr lang="en-US" sz="1600" b="0" i="0" u="none" strike="noStrike" cap="none">
                <a:solidFill>
                  <a:schemeClr val="lt1"/>
                </a:solidFill>
                <a:latin typeface="Avenir"/>
                <a:ea typeface="Avenir"/>
                <a:cs typeface="Avenir"/>
                <a:sym typeface="Avenir"/>
              </a:rPr>
              <a:t>ACTION 1	Identify ecologically rich areas of the Mid-Atlantic and increase understanding of those areas to foster more informed decision making.</a:t>
            </a:r>
          </a:p>
          <a:p>
            <a:pPr marL="1030288" marR="0" lvl="0" indent="-1030288" algn="l" rtl="0">
              <a:lnSpc>
                <a:spcPct val="106250"/>
              </a:lnSpc>
              <a:spcBef>
                <a:spcPts val="600"/>
              </a:spcBef>
              <a:spcAft>
                <a:spcPts val="0"/>
              </a:spcAft>
              <a:buClr>
                <a:schemeClr val="lt1"/>
              </a:buClr>
              <a:buSzPct val="25000"/>
              <a:buFont typeface="Arial"/>
              <a:buNone/>
            </a:pPr>
            <a:r>
              <a:rPr lang="en-US" sz="1600" b="0" i="0" u="none" strike="noStrike" cap="none">
                <a:solidFill>
                  <a:schemeClr val="lt1"/>
                </a:solidFill>
                <a:latin typeface="Avenir"/>
                <a:ea typeface="Avenir"/>
                <a:cs typeface="Avenir"/>
                <a:sym typeface="Avenir"/>
              </a:rPr>
              <a:t>ACTION 2	Map shifts in ocean species and habitats. </a:t>
            </a:r>
          </a:p>
          <a:p>
            <a:pPr marL="1030288" marR="0" lvl="0" indent="-1030288" algn="l" rtl="0">
              <a:lnSpc>
                <a:spcPct val="106250"/>
              </a:lnSpc>
              <a:spcBef>
                <a:spcPts val="600"/>
              </a:spcBef>
              <a:spcAft>
                <a:spcPts val="0"/>
              </a:spcAft>
              <a:buClr>
                <a:schemeClr val="lt1"/>
              </a:buClr>
              <a:buSzPct val="25000"/>
              <a:buFont typeface="Arial"/>
              <a:buNone/>
            </a:pPr>
            <a:r>
              <a:rPr lang="en-US" sz="1600" b="0" i="0" u="none" strike="noStrike" cap="none">
                <a:solidFill>
                  <a:schemeClr val="lt1"/>
                </a:solidFill>
                <a:latin typeface="Avenir"/>
                <a:ea typeface="Avenir"/>
                <a:cs typeface="Avenir"/>
                <a:sym typeface="Avenir"/>
              </a:rPr>
              <a:t>ACTION 3	Develop a Mid-Atlantic Ocean Acidification Monitoring Network. </a:t>
            </a:r>
          </a:p>
          <a:p>
            <a:pPr marL="1030288" marR="0" lvl="0" indent="-1030288" algn="l" rtl="0">
              <a:lnSpc>
                <a:spcPct val="106250"/>
              </a:lnSpc>
              <a:spcBef>
                <a:spcPts val="600"/>
              </a:spcBef>
              <a:spcAft>
                <a:spcPts val="0"/>
              </a:spcAft>
              <a:buClr>
                <a:schemeClr val="lt1"/>
              </a:buClr>
              <a:buSzPct val="25000"/>
              <a:buFont typeface="Arial"/>
              <a:buNone/>
            </a:pPr>
            <a:r>
              <a:rPr lang="en-US" sz="1600" b="0" i="0" u="none" strike="noStrike" cap="none">
                <a:solidFill>
                  <a:schemeClr val="lt1"/>
                </a:solidFill>
                <a:latin typeface="Avenir"/>
                <a:ea typeface="Avenir"/>
                <a:cs typeface="Avenir"/>
                <a:sym typeface="Avenir"/>
              </a:rPr>
              <a:t>ACTION 4	Develop a regionally appropriate strategy for marine debris reduction.  </a:t>
            </a:r>
          </a:p>
          <a:p>
            <a:pPr marL="1030288" marR="0" lvl="0" indent="-1030288" algn="l" rtl="0">
              <a:lnSpc>
                <a:spcPct val="106250"/>
              </a:lnSpc>
              <a:spcBef>
                <a:spcPts val="600"/>
              </a:spcBef>
              <a:spcAft>
                <a:spcPts val="0"/>
              </a:spcAft>
              <a:buClr>
                <a:schemeClr val="lt1"/>
              </a:buClr>
              <a:buSzPct val="25000"/>
              <a:buFont typeface="Arial"/>
              <a:buNone/>
            </a:pPr>
            <a:r>
              <a:rPr lang="en-US" sz="1600" b="0" i="0" u="none" strike="noStrike" cap="none">
                <a:solidFill>
                  <a:schemeClr val="lt1"/>
                </a:solidFill>
                <a:latin typeface="Avenir"/>
                <a:ea typeface="Avenir"/>
                <a:cs typeface="Avenir"/>
                <a:sym typeface="Avenir"/>
              </a:rPr>
              <a:t>ACTION 5	Develop indicators of the health of the Mid-Atlantic regional ocean ecosystem.  </a:t>
            </a:r>
          </a:p>
          <a:p>
            <a:pPr marL="1030288" marR="0" lvl="0" indent="-1030288" algn="l" rtl="0">
              <a:lnSpc>
                <a:spcPct val="106250"/>
              </a:lnSpc>
              <a:spcBef>
                <a:spcPts val="600"/>
              </a:spcBef>
              <a:buClr>
                <a:schemeClr val="lt1"/>
              </a:buClr>
              <a:buSzPct val="25000"/>
              <a:buFont typeface="Arial"/>
              <a:buNone/>
            </a:pPr>
            <a:r>
              <a:rPr lang="en-US" sz="1600" b="0" i="0" u="none" strike="noStrike" cap="none">
                <a:solidFill>
                  <a:schemeClr val="lt1"/>
                </a:solidFill>
                <a:latin typeface="Avenir"/>
                <a:ea typeface="Avenir"/>
                <a:cs typeface="Avenir"/>
                <a:sym typeface="Avenir"/>
              </a:rPr>
              <a:t>ACTION 6	Incorporate Traditional Knowledge of Tribes regarding ocean health in regional ocean planning in the Mid-Atlantic.</a:t>
            </a:r>
          </a:p>
        </p:txBody>
      </p:sp>
      <p:sp>
        <p:nvSpPr>
          <p:cNvPr id="144" name="Shape 144"/>
          <p:cNvSpPr txBox="1">
            <a:spLocks noGrp="1"/>
          </p:cNvSpPr>
          <p:nvPr>
            <p:ph type="title"/>
          </p:nvPr>
        </p:nvSpPr>
        <p:spPr>
          <a:xfrm>
            <a:off x="202382" y="-76200"/>
            <a:ext cx="5360218" cy="1143000"/>
          </a:xfrm>
          <a:prstGeom prst="rect">
            <a:avLst/>
          </a:prstGeom>
          <a:noFill/>
          <a:ln>
            <a:noFill/>
          </a:ln>
        </p:spPr>
        <p:txBody>
          <a:bodyPr wrap="square" lIns="0" tIns="0" rIns="0" bIns="0" anchor="ctr" anchorCtr="0">
            <a:noAutofit/>
          </a:bodyPr>
          <a:lstStyle/>
          <a:p>
            <a:pPr marL="0" marR="0" lvl="0" indent="0" algn="l" rtl="0">
              <a:lnSpc>
                <a:spcPct val="120000"/>
              </a:lnSpc>
              <a:spcBef>
                <a:spcPts val="0"/>
              </a:spcBef>
              <a:buClr>
                <a:schemeClr val="lt1"/>
              </a:buClr>
              <a:buSzPct val="25000"/>
              <a:buFont typeface="Avenir"/>
              <a:buNone/>
            </a:pPr>
            <a:r>
              <a:rPr lang="en-US" sz="3000" b="0" i="0" u="none" strike="noStrike" cap="none">
                <a:solidFill>
                  <a:schemeClr val="lt1"/>
                </a:solidFill>
                <a:latin typeface="Avenir"/>
                <a:ea typeface="Avenir"/>
                <a:cs typeface="Avenir"/>
                <a:sym typeface="Avenir"/>
              </a:rPr>
              <a:t>Actions to Promote a </a:t>
            </a:r>
            <a:br>
              <a:rPr lang="en-US" sz="3000" b="0" i="0" u="none" strike="noStrike" cap="none">
                <a:solidFill>
                  <a:schemeClr val="lt1"/>
                </a:solidFill>
                <a:latin typeface="Avenir"/>
                <a:ea typeface="Avenir"/>
                <a:cs typeface="Avenir"/>
                <a:sym typeface="Avenir"/>
              </a:rPr>
            </a:br>
            <a:r>
              <a:rPr lang="en-US" sz="3000" b="0" i="0" u="none" strike="noStrike" cap="none">
                <a:solidFill>
                  <a:schemeClr val="lt1"/>
                </a:solidFill>
                <a:latin typeface="Avenir"/>
                <a:ea typeface="Avenir"/>
                <a:cs typeface="Avenir"/>
                <a:sym typeface="Avenir"/>
              </a:rPr>
              <a:t>Healthy Ocean Ecosystem</a:t>
            </a:r>
          </a:p>
        </p:txBody>
      </p:sp>
      <p:sp>
        <p:nvSpPr>
          <p:cNvPr id="145" name="Shape 145"/>
          <p:cNvSpPr txBox="1"/>
          <p:nvPr/>
        </p:nvSpPr>
        <p:spPr>
          <a:xfrm>
            <a:off x="-76200" y="990600"/>
            <a:ext cx="3468792" cy="3754059"/>
          </a:xfrm>
          <a:prstGeom prst="rect">
            <a:avLst/>
          </a:prstGeom>
          <a:noFill/>
          <a:ln>
            <a:noFill/>
          </a:ln>
        </p:spPr>
        <p:txBody>
          <a:bodyPr wrap="square" lIns="274300" tIns="137150" rIns="274300" bIns="0" anchor="t" anchorCtr="0">
            <a:noAutofit/>
          </a:bodyPr>
          <a:lstStyle/>
          <a:p>
            <a:pPr marL="0" marR="0" lvl="0" indent="0" algn="l" rtl="0">
              <a:lnSpc>
                <a:spcPct val="125000"/>
              </a:lnSpc>
              <a:spcBef>
                <a:spcPts val="0"/>
              </a:spcBef>
              <a:spcAft>
                <a:spcPts val="0"/>
              </a:spcAft>
              <a:buClr>
                <a:schemeClr val="lt1"/>
              </a:buClr>
              <a:buSzPct val="25000"/>
              <a:buFont typeface="Arial"/>
              <a:buNone/>
            </a:pPr>
            <a:r>
              <a:rPr lang="en-US" sz="1600" b="0" i="0" u="none" strike="noStrike" cap="none">
                <a:solidFill>
                  <a:schemeClr val="lt1"/>
                </a:solidFill>
                <a:latin typeface="Avenir"/>
                <a:ea typeface="Avenir"/>
                <a:cs typeface="Avenir"/>
                <a:sym typeface="Avenir"/>
              </a:rPr>
              <a:t>OBJECTIVE 1 – Discover, understand, protect, and restore the ocean ecosystem </a:t>
            </a:r>
          </a:p>
          <a:p>
            <a:pPr marL="0" marR="0" lvl="0" indent="0" algn="l" rtl="0">
              <a:lnSpc>
                <a:spcPct val="125000"/>
              </a:lnSpc>
              <a:spcBef>
                <a:spcPts val="1200"/>
              </a:spcBef>
              <a:spcAft>
                <a:spcPts val="0"/>
              </a:spcAft>
              <a:buClr>
                <a:schemeClr val="lt1"/>
              </a:buClr>
              <a:buSzPct val="25000"/>
              <a:buFont typeface="Arial"/>
              <a:buNone/>
            </a:pPr>
            <a:r>
              <a:rPr lang="en-US" sz="1600" b="0" i="0" u="none" strike="noStrike" cap="none">
                <a:solidFill>
                  <a:schemeClr val="lt1"/>
                </a:solidFill>
                <a:latin typeface="Avenir"/>
                <a:ea typeface="Avenir"/>
                <a:cs typeface="Avenir"/>
                <a:sym typeface="Avenir"/>
              </a:rPr>
              <a:t>OBJECTIVE 2 – Account for ocean ecosystem changes and increased risks</a:t>
            </a:r>
          </a:p>
          <a:p>
            <a:pPr marL="0" marR="0" lvl="0" indent="0" algn="l" rtl="0">
              <a:lnSpc>
                <a:spcPct val="125000"/>
              </a:lnSpc>
              <a:spcBef>
                <a:spcPts val="1800"/>
              </a:spcBef>
              <a:buClr>
                <a:schemeClr val="lt1"/>
              </a:buClr>
              <a:buSzPct val="25000"/>
              <a:buFont typeface="Arial"/>
              <a:buNone/>
            </a:pPr>
            <a:r>
              <a:rPr lang="en-US" sz="1600" b="0" i="0" u="none" strike="noStrike" cap="none">
                <a:solidFill>
                  <a:schemeClr val="lt1"/>
                </a:solidFill>
                <a:latin typeface="Avenir"/>
                <a:ea typeface="Avenir"/>
                <a:cs typeface="Avenir"/>
                <a:sym typeface="Avenir"/>
              </a:rPr>
              <a:t>OBJECTIVE 3 – Value Traditional Knowledge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descr="43_JHOUS-ChesapeakeBay_03_10x7.5.jpg"/>
          <p:cNvPicPr preferRelativeResize="0"/>
          <p:nvPr/>
        </p:nvPicPr>
        <p:blipFill rotWithShape="1">
          <a:blip r:embed="rId3">
            <a:alphaModFix/>
          </a:blip>
          <a:srcRect/>
          <a:stretch/>
        </p:blipFill>
        <p:spPr>
          <a:xfrm>
            <a:off x="-2" y="-2"/>
            <a:ext cx="9177072" cy="6898655"/>
          </a:xfrm>
          <a:prstGeom prst="rect">
            <a:avLst/>
          </a:prstGeom>
          <a:noFill/>
          <a:ln>
            <a:noFill/>
          </a:ln>
        </p:spPr>
      </p:pic>
      <p:sp>
        <p:nvSpPr>
          <p:cNvPr id="152" name="Shape 152"/>
          <p:cNvSpPr txBox="1">
            <a:spLocks noGrp="1"/>
          </p:cNvSpPr>
          <p:nvPr>
            <p:ph type="title"/>
          </p:nvPr>
        </p:nvSpPr>
        <p:spPr>
          <a:xfrm>
            <a:off x="455448" y="274638"/>
            <a:ext cx="5360218" cy="1143000"/>
          </a:xfrm>
          <a:prstGeom prst="rect">
            <a:avLst/>
          </a:prstGeom>
          <a:noFill/>
          <a:ln>
            <a:noFill/>
          </a:ln>
        </p:spPr>
        <p:txBody>
          <a:bodyPr wrap="square" lIns="0" tIns="0" rIns="0" bIns="0" anchor="ctr" anchorCtr="0">
            <a:noAutofit/>
          </a:bodyPr>
          <a:lstStyle/>
          <a:p>
            <a:pPr marL="0" marR="0" lvl="0" indent="0" algn="l" rtl="0">
              <a:lnSpc>
                <a:spcPct val="120000"/>
              </a:lnSpc>
              <a:spcBef>
                <a:spcPts val="0"/>
              </a:spcBef>
              <a:buClr>
                <a:srgbClr val="366092"/>
              </a:buClr>
              <a:buSzPct val="25000"/>
              <a:buFont typeface="Avenir"/>
              <a:buNone/>
            </a:pPr>
            <a:r>
              <a:rPr lang="en-US" sz="3000" b="0" i="0" u="none" strike="noStrike" cap="none">
                <a:solidFill>
                  <a:srgbClr val="366092"/>
                </a:solidFill>
                <a:latin typeface="Avenir"/>
                <a:ea typeface="Avenir"/>
                <a:cs typeface="Avenir"/>
                <a:sym typeface="Avenir"/>
              </a:rPr>
              <a:t>Actions to Promote Sustainable Ocean Uses</a:t>
            </a:r>
          </a:p>
        </p:txBody>
      </p:sp>
      <p:sp>
        <p:nvSpPr>
          <p:cNvPr id="153" name="Shape 153"/>
          <p:cNvSpPr txBox="1">
            <a:spLocks noGrp="1"/>
          </p:cNvSpPr>
          <p:nvPr>
            <p:ph type="body" idx="1"/>
          </p:nvPr>
        </p:nvSpPr>
        <p:spPr>
          <a:xfrm>
            <a:off x="228600" y="1600200"/>
            <a:ext cx="3582277" cy="4267199"/>
          </a:xfrm>
          <a:prstGeom prst="rect">
            <a:avLst/>
          </a:prstGeom>
          <a:solidFill>
            <a:srgbClr val="0C0C0C">
              <a:alpha val="74901"/>
            </a:srgbClr>
          </a:solidFill>
          <a:ln>
            <a:noFill/>
          </a:ln>
        </p:spPr>
        <p:txBody>
          <a:bodyPr wrap="square" lIns="274300" tIns="137150" rIns="274300" bIns="0" anchor="t" anchorCtr="0">
            <a:noAutofit/>
          </a:bodyPr>
          <a:lstStyle/>
          <a:p>
            <a:pPr marL="0" marR="0" lvl="0" indent="0" algn="l" rtl="0">
              <a:lnSpc>
                <a:spcPct val="125000"/>
              </a:lnSpc>
              <a:spcBef>
                <a:spcPts val="0"/>
              </a:spcBef>
              <a:spcAft>
                <a:spcPts val="0"/>
              </a:spcAft>
              <a:buClr>
                <a:schemeClr val="lt1"/>
              </a:buClr>
              <a:buSzPct val="25000"/>
              <a:buFont typeface="Arial"/>
              <a:buNone/>
            </a:pPr>
            <a:r>
              <a:rPr lang="en-US" sz="1600" b="0" i="0" u="none" strike="noStrike" cap="none">
                <a:solidFill>
                  <a:schemeClr val="lt1"/>
                </a:solidFill>
                <a:latin typeface="Avenir"/>
                <a:ea typeface="Avenir"/>
                <a:cs typeface="Avenir"/>
                <a:sym typeface="Avenir"/>
              </a:rPr>
              <a:t>33 actions address 9 objectives related to these ocean uses:</a:t>
            </a:r>
          </a:p>
          <a:p>
            <a:pPr marL="256032" marR="0" lvl="0" indent="-256032" algn="l" rtl="0">
              <a:lnSpc>
                <a:spcPct val="125000"/>
              </a:lnSpc>
              <a:spcBef>
                <a:spcPts val="6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National security</a:t>
            </a:r>
          </a:p>
          <a:p>
            <a:pPr marL="256032" marR="0" lvl="0" indent="-256032" algn="l" rtl="0">
              <a:lnSpc>
                <a:spcPct val="125000"/>
              </a:lnSpc>
              <a:spcBef>
                <a:spcPts val="6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Ocean energy</a:t>
            </a:r>
          </a:p>
          <a:p>
            <a:pPr marL="256032" marR="0" lvl="0" indent="-256032" algn="l" rtl="0">
              <a:lnSpc>
                <a:spcPct val="125000"/>
              </a:lnSpc>
              <a:spcBef>
                <a:spcPts val="6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Commercial and recreational fishing</a:t>
            </a:r>
          </a:p>
          <a:p>
            <a:pPr marL="256032" marR="0" lvl="0" indent="-256032" algn="l" rtl="0">
              <a:lnSpc>
                <a:spcPct val="125000"/>
              </a:lnSpc>
              <a:spcBef>
                <a:spcPts val="6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Ocean aquaculture</a:t>
            </a:r>
          </a:p>
          <a:p>
            <a:pPr marL="256032" marR="0" lvl="0" indent="-256032" algn="l" rtl="0">
              <a:lnSpc>
                <a:spcPct val="125000"/>
              </a:lnSpc>
              <a:spcBef>
                <a:spcPts val="6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Maritime commerce and navigation </a:t>
            </a:r>
          </a:p>
          <a:p>
            <a:pPr marL="256032" marR="0" lvl="0" indent="-256032" algn="l" rtl="0">
              <a:lnSpc>
                <a:spcPct val="125000"/>
              </a:lnSpc>
              <a:spcBef>
                <a:spcPts val="6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Sand management</a:t>
            </a:r>
          </a:p>
          <a:p>
            <a:pPr marL="256032" marR="0" lvl="0" indent="-256032" algn="l" rtl="0">
              <a:lnSpc>
                <a:spcPct val="125000"/>
              </a:lnSpc>
              <a:spcBef>
                <a:spcPts val="6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Non-consumptive recreation</a:t>
            </a:r>
          </a:p>
          <a:p>
            <a:pPr marL="256032" marR="0" lvl="0" indent="-256032" algn="l" rtl="0">
              <a:lnSpc>
                <a:spcPct val="125000"/>
              </a:lnSpc>
              <a:spcBef>
                <a:spcPts val="600"/>
              </a:spcBef>
              <a:spcAft>
                <a:spcPts val="0"/>
              </a:spcAft>
              <a:buClr>
                <a:schemeClr val="lt1"/>
              </a:buClr>
              <a:buSzPct val="100000"/>
              <a:buFont typeface="Arial"/>
              <a:buChar char="•"/>
            </a:pPr>
            <a:r>
              <a:rPr lang="en-US" sz="1600" b="0" i="0" u="none" strike="noStrike" cap="none">
                <a:solidFill>
                  <a:schemeClr val="lt1"/>
                </a:solidFill>
                <a:latin typeface="Avenir"/>
                <a:ea typeface="Avenir"/>
                <a:cs typeface="Avenir"/>
                <a:sym typeface="Avenir"/>
              </a:rPr>
              <a:t>Tribal interests and uses</a:t>
            </a:r>
          </a:p>
          <a:p>
            <a:pPr marL="256032" marR="0" lvl="0" indent="-256032" algn="l" rtl="0">
              <a:lnSpc>
                <a:spcPct val="125000"/>
              </a:lnSpc>
              <a:spcBef>
                <a:spcPts val="600"/>
              </a:spcBef>
              <a:buClr>
                <a:schemeClr val="lt1"/>
              </a:buClr>
              <a:buSzPct val="100000"/>
              <a:buFont typeface="Arial"/>
              <a:buChar char="•"/>
            </a:pPr>
            <a:r>
              <a:rPr lang="en-US" sz="1600" b="0" i="0" u="none" strike="noStrike" cap="none">
                <a:solidFill>
                  <a:schemeClr val="lt1"/>
                </a:solidFill>
                <a:latin typeface="Avenir"/>
                <a:ea typeface="Avenir"/>
                <a:cs typeface="Avenir"/>
                <a:sym typeface="Avenir"/>
              </a:rPr>
              <a:t>Critical undersea infrastructure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352800" y="274638"/>
            <a:ext cx="5360218" cy="1143000"/>
          </a:xfrm>
          <a:prstGeom prst="rect">
            <a:avLst/>
          </a:prstGeom>
          <a:noFill/>
          <a:ln>
            <a:noFill/>
          </a:ln>
        </p:spPr>
        <p:txBody>
          <a:bodyPr wrap="square" lIns="0" tIns="0" rIns="0" bIns="0" anchor="ctr" anchorCtr="0">
            <a:noAutofit/>
          </a:bodyPr>
          <a:lstStyle/>
          <a:p>
            <a:pPr marL="0" marR="0" lvl="0" indent="0" algn="l" rtl="0">
              <a:lnSpc>
                <a:spcPct val="120000"/>
              </a:lnSpc>
              <a:spcBef>
                <a:spcPts val="0"/>
              </a:spcBef>
              <a:buClr>
                <a:srgbClr val="366092"/>
              </a:buClr>
              <a:buSzPct val="25000"/>
              <a:buFont typeface="Avenir"/>
              <a:buNone/>
            </a:pPr>
            <a:r>
              <a:rPr lang="en-US" sz="3000" b="0" i="0" u="none" strike="noStrike" cap="none">
                <a:solidFill>
                  <a:srgbClr val="366092"/>
                </a:solidFill>
                <a:latin typeface="Avenir"/>
                <a:ea typeface="Avenir"/>
                <a:cs typeface="Avenir"/>
                <a:sym typeface="Avenir"/>
              </a:rPr>
              <a:t>Non-Consumptive Recreation</a:t>
            </a:r>
          </a:p>
        </p:txBody>
      </p:sp>
      <p:sp>
        <p:nvSpPr>
          <p:cNvPr id="160" name="Shape 160"/>
          <p:cNvSpPr txBox="1">
            <a:spLocks noGrp="1"/>
          </p:cNvSpPr>
          <p:nvPr>
            <p:ph type="body" idx="1"/>
          </p:nvPr>
        </p:nvSpPr>
        <p:spPr>
          <a:xfrm>
            <a:off x="3352800" y="1600200"/>
            <a:ext cx="5360218" cy="4525963"/>
          </a:xfrm>
          <a:prstGeom prst="rect">
            <a:avLst/>
          </a:prstGeom>
          <a:noFill/>
          <a:ln>
            <a:noFill/>
          </a:ln>
        </p:spPr>
        <p:txBody>
          <a:bodyPr wrap="square" lIns="0" tIns="0" rIns="0" bIns="0" anchor="t" anchorCtr="0">
            <a:noAutofit/>
          </a:bodyPr>
          <a:lstStyle/>
          <a:p>
            <a:pPr marL="0" marR="0" lvl="0" indent="0" algn="l" rtl="0">
              <a:lnSpc>
                <a:spcPct val="121428"/>
              </a:lnSpc>
              <a:spcBef>
                <a:spcPts val="0"/>
              </a:spcBef>
              <a:spcAft>
                <a:spcPts val="0"/>
              </a:spcAft>
              <a:buClr>
                <a:srgbClr val="000000"/>
              </a:buClr>
              <a:buSzPct val="25000"/>
              <a:buFont typeface="Arial"/>
              <a:buNone/>
            </a:pPr>
            <a:r>
              <a:rPr lang="en-US" sz="1400" b="0" i="0" u="none" strike="noStrike" cap="none">
                <a:solidFill>
                  <a:srgbClr val="000000"/>
                </a:solidFill>
                <a:latin typeface="Avenir"/>
                <a:ea typeface="Avenir"/>
                <a:cs typeface="Avenir"/>
                <a:sym typeface="Avenir"/>
              </a:rPr>
              <a:t>OBJECTIVE 7: Account for the importance of nearshore and offshore non-consumptive recreational uses, and their local and regional economic contributions in the Mid-Atlantic; and in the management of other ocean uses and resources, consider impacts on non-consumptive recreational activities (e.g., surfing, boating, whale watching, birding, diving).</a:t>
            </a:r>
          </a:p>
          <a:p>
            <a:pPr marL="1031875" marR="0" lvl="0" indent="-1031875" algn="l" rtl="0">
              <a:lnSpc>
                <a:spcPct val="121428"/>
              </a:lnSpc>
              <a:spcBef>
                <a:spcPts val="1200"/>
              </a:spcBef>
              <a:buClr>
                <a:srgbClr val="000000"/>
              </a:buClr>
              <a:buSzPct val="25000"/>
              <a:buFont typeface="Arial"/>
              <a:buNone/>
            </a:pPr>
            <a:r>
              <a:rPr lang="en-US" sz="1400" b="0" i="0" u="none" strike="noStrike" cap="none">
                <a:solidFill>
                  <a:srgbClr val="000000"/>
                </a:solidFill>
                <a:latin typeface="Avenir"/>
                <a:ea typeface="Avenir"/>
                <a:cs typeface="Avenir"/>
                <a:sym typeface="Avenir"/>
              </a:rPr>
              <a:t>ACTION 1	Identify, characterize, and share information about </a:t>
            </a:r>
            <a:br>
              <a:rPr lang="en-US" sz="1400" b="0" i="0" u="none" strike="noStrike" cap="none">
                <a:solidFill>
                  <a:srgbClr val="000000"/>
                </a:solidFill>
                <a:latin typeface="Avenir"/>
                <a:ea typeface="Avenir"/>
                <a:cs typeface="Avenir"/>
                <a:sym typeface="Avenir"/>
              </a:rPr>
            </a:br>
            <a:r>
              <a:rPr lang="en-US" sz="1400" b="0" i="0" u="none" strike="noStrike" cap="none">
                <a:solidFill>
                  <a:srgbClr val="000000"/>
                </a:solidFill>
                <a:latin typeface="Avenir"/>
                <a:ea typeface="Avenir"/>
                <a:cs typeface="Avenir"/>
                <a:sym typeface="Avenir"/>
              </a:rPr>
              <a:t>measures to maintain the recreational value of important non-consumptive recreational areas and the activities they sustain.</a:t>
            </a:r>
          </a:p>
        </p:txBody>
      </p:sp>
      <p:pic>
        <p:nvPicPr>
          <p:cNvPr id="161" name="Shape 161" descr="20_Jenna Addesso_10x7.5.jpg"/>
          <p:cNvPicPr preferRelativeResize="0"/>
          <p:nvPr/>
        </p:nvPicPr>
        <p:blipFill rotWithShape="1">
          <a:blip r:embed="rId3">
            <a:alphaModFix/>
          </a:blip>
          <a:srcRect/>
          <a:stretch/>
        </p:blipFill>
        <p:spPr>
          <a:xfrm>
            <a:off x="0" y="0"/>
            <a:ext cx="3012239" cy="681513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1780</Words>
  <Application>Microsoft Office PowerPoint</Application>
  <PresentationFormat>On-screen Show (4:3)</PresentationFormat>
  <Paragraphs>373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Avenir</vt:lpstr>
      <vt:lpstr>Calibri</vt:lpstr>
      <vt:lpstr>Office Theme</vt:lpstr>
      <vt:lpstr>Mid-Atlantic Non-Consumptive Recreation Workshop</vt:lpstr>
      <vt:lpstr>  Thank you to our hosts:  Laura McKay  Virginia Coastal Zone Management Program  Brock Environmental Center  Mid Atlantic Regional Council on the Ocean Surfrider Foundation </vt:lpstr>
      <vt:lpstr>Overview of the Mid-Atlantic Regional Planning Body</vt:lpstr>
      <vt:lpstr>PowerPoint Presentation</vt:lpstr>
      <vt:lpstr>Public input: a priority throughout Draft Plan development</vt:lpstr>
      <vt:lpstr>PowerPoint Presentation</vt:lpstr>
      <vt:lpstr>Actions to Promote a  Healthy Ocean Ecosystem</vt:lpstr>
      <vt:lpstr>Actions to Promote Sustainable Ocean Uses</vt:lpstr>
      <vt:lpstr>Non-Consumptive Recreation</vt:lpstr>
      <vt:lpstr>Non-Consumptive Recreation Action Steps </vt:lpstr>
      <vt:lpstr>Non-Consumptive Recreation Action Steps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Mid-Atlantic Non-Consumptive Recreation Workshop</dc:title>
  <cp:lastModifiedBy>Judy</cp:lastModifiedBy>
  <cp:revision>4</cp:revision>
  <dcterms:modified xsi:type="dcterms:W3CDTF">2018-03-22T19:51:20Z</dcterms:modified>
</cp:coreProperties>
</file>